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E2"/>
    <a:srgbClr val="FED3CE"/>
    <a:srgbClr val="FDC5BF"/>
    <a:srgbClr val="FCB4AC"/>
    <a:srgbClr val="FFE579"/>
    <a:srgbClr val="FEFCF3"/>
    <a:srgbClr val="FEFBF6"/>
    <a:srgbClr val="8CD2B4"/>
    <a:srgbClr val="F59C48"/>
    <a:srgbClr val="E0A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4660"/>
  </p:normalViewPr>
  <p:slideViewPr>
    <p:cSldViewPr snapToGrid="0">
      <p:cViewPr>
        <p:scale>
          <a:sx n="80" d="100"/>
          <a:sy n="80" d="100"/>
        </p:scale>
        <p:origin x="16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56606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35781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359033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2937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342491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143625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395815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427248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8094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280439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F15C2A-C021-40A5-8FD0-DE9995A0533C}" type="datetimeFigureOut">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252917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90F15C2A-C021-40A5-8FD0-DE9995A0533C}" type="datetimeFigureOut">
              <a:rPr kumimoji="1" lang="ja-JP" altLang="en-US" smtClean="0"/>
              <a:t>2026/1/14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BE4ABDD-5E86-4D1C-84B8-8D884E235449}" type="slidenum">
              <a:rPr kumimoji="1" lang="ja-JP" altLang="en-US" smtClean="0"/>
              <a:t>‹#›</a:t>
            </a:fld>
            <a:endParaRPr kumimoji="1" lang="ja-JP" altLang="en-US"/>
          </a:p>
        </p:txBody>
      </p:sp>
    </p:spTree>
    <p:extLst>
      <p:ext uri="{BB962C8B-B14F-4D97-AF65-F5344CB8AC3E}">
        <p14:creationId xmlns:p14="http://schemas.microsoft.com/office/powerpoint/2010/main" val="2625936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4280-3733-0394-63E4-A7DF27DD920D}"/>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4E0BFFE1-81EB-1E16-4FF5-FDC678B58C60}"/>
              </a:ext>
            </a:extLst>
          </p:cNvPr>
          <p:cNvSpPr/>
          <p:nvPr/>
        </p:nvSpPr>
        <p:spPr>
          <a:xfrm>
            <a:off x="0" y="0"/>
            <a:ext cx="6858000" cy="9906000"/>
          </a:xfrm>
          <a:prstGeom prst="rect">
            <a:avLst/>
          </a:prstGeom>
          <a:solidFill>
            <a:srgbClr val="FEFC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自然, 屋外, 草, 水 が含まれている画像&#10;&#10;AI 生成コンテンツは誤りを含む可能性があります。">
            <a:extLst>
              <a:ext uri="{FF2B5EF4-FFF2-40B4-BE49-F238E27FC236}">
                <a16:creationId xmlns:a16="http://schemas.microsoft.com/office/drawing/2014/main" id="{346F53F2-A4F2-C255-5840-6EC2FA8EDCAE}"/>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t="13525"/>
          <a:stretch>
            <a:fillRect/>
          </a:stretch>
        </p:blipFill>
        <p:spPr>
          <a:xfrm>
            <a:off x="0" y="0"/>
            <a:ext cx="6858000" cy="4447848"/>
          </a:xfrm>
          <a:prstGeom prst="rect">
            <a:avLst/>
          </a:prstGeom>
        </p:spPr>
      </p:pic>
      <p:sp>
        <p:nvSpPr>
          <p:cNvPr id="19" name="四角形: 角を丸くする 18">
            <a:extLst>
              <a:ext uri="{FF2B5EF4-FFF2-40B4-BE49-F238E27FC236}">
                <a16:creationId xmlns:a16="http://schemas.microsoft.com/office/drawing/2014/main" id="{EFCDCDCA-5205-A4F4-FAAE-631F7C7B4C0A}"/>
              </a:ext>
            </a:extLst>
          </p:cNvPr>
          <p:cNvSpPr/>
          <p:nvPr/>
        </p:nvSpPr>
        <p:spPr>
          <a:xfrm>
            <a:off x="110773" y="197766"/>
            <a:ext cx="6612756" cy="13023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48A605C-0790-7D07-B536-BF3CAA99F005}"/>
              </a:ext>
            </a:extLst>
          </p:cNvPr>
          <p:cNvSpPr txBox="1"/>
          <p:nvPr/>
        </p:nvSpPr>
        <p:spPr>
          <a:xfrm>
            <a:off x="1" y="4724194"/>
            <a:ext cx="6678062" cy="576084"/>
          </a:xfrm>
          <a:prstGeom prst="rect">
            <a:avLst/>
          </a:prstGeom>
          <a:noFill/>
        </p:spPr>
        <p:txBody>
          <a:bodyPr wrap="square" lIns="36000" tIns="36000" rIns="36000" bIns="36000" rtlCol="0">
            <a:noAutofit/>
          </a:bodyPr>
          <a:lstStyle/>
          <a:p>
            <a:pPr algn="ctr"/>
            <a:r>
              <a:rPr kumimoji="1" lang="ja-JP" altLang="en-US" spc="-170" dirty="0">
                <a:latin typeface="UD デジタル 教科書体 N-R" panose="02020400000000000000" pitchFamily="17" charset="-128"/>
                <a:ea typeface="UD デジタル 教科書体 N-R" panose="02020400000000000000" pitchFamily="17" charset="-128"/>
              </a:rPr>
              <a:t>「あなたが市の中心市街地を魅力的にするとしたらどうしますか？」</a:t>
            </a:r>
            <a:endParaRPr kumimoji="1" lang="en-US" altLang="ja-JP" spc="-170" dirty="0">
              <a:latin typeface="UD デジタル 教科書体 N-R" panose="02020400000000000000" pitchFamily="17" charset="-128"/>
              <a:ea typeface="UD デジタル 教科書体 N-R" panose="02020400000000000000" pitchFamily="17" charset="-128"/>
            </a:endParaRPr>
          </a:p>
          <a:p>
            <a:pPr algn="ctr"/>
            <a:r>
              <a:rPr kumimoji="1" lang="ja-JP" altLang="en-US" spc="-170" dirty="0">
                <a:latin typeface="UD デジタル 教科書体 N-R" panose="02020400000000000000" pitchFamily="17" charset="-128"/>
                <a:ea typeface="UD デジタル 教科書体 N-R" panose="02020400000000000000" pitchFamily="17" charset="-128"/>
              </a:rPr>
              <a:t>市民の皆さまで考えていただくためのワークショップを開催します。</a:t>
            </a:r>
          </a:p>
          <a:p>
            <a:r>
              <a:rPr kumimoji="1" lang="ja-JP" altLang="en-US" sz="1600" spc="-170" dirty="0">
                <a:latin typeface="メイリオ" panose="020B0604030504040204" pitchFamily="50" charset="-128"/>
                <a:ea typeface="メイリオ" panose="020B0604030504040204" pitchFamily="50" charset="-128"/>
              </a:rPr>
              <a:t>　</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0695F7D0-6BE7-DF18-AE86-A9B693A606D0}"/>
              </a:ext>
            </a:extLst>
          </p:cNvPr>
          <p:cNvSpPr txBox="1"/>
          <p:nvPr/>
        </p:nvSpPr>
        <p:spPr>
          <a:xfrm>
            <a:off x="201705" y="5404503"/>
            <a:ext cx="2700000" cy="288000"/>
          </a:xfrm>
          <a:prstGeom prst="rect">
            <a:avLst/>
          </a:prstGeom>
          <a:solidFill>
            <a:srgbClr val="FEE5E2"/>
          </a:solidFill>
          <a:ln>
            <a:noFill/>
          </a:ln>
        </p:spPr>
        <p:txBody>
          <a:bodyPr wrap="square" lIns="36000" tIns="36000" rIns="36000" bIns="36000" rtlCol="0" anchor="b">
            <a:noAutofit/>
          </a:bodyPr>
          <a:lstStyle/>
          <a:p>
            <a:pPr algn="ctr"/>
            <a:r>
              <a:rPr kumimoji="1" lang="ja-JP" altLang="en-US" b="1" spc="-170" dirty="0">
                <a:solidFill>
                  <a:schemeClr val="accent1"/>
                </a:solidFill>
                <a:latin typeface="HG丸ｺﾞｼｯｸM-PRO" panose="020F0600000000000000" pitchFamily="50" charset="-128"/>
                <a:ea typeface="HG丸ｺﾞｼｯｸM-PRO" panose="020F0600000000000000" pitchFamily="50" charset="-128"/>
              </a:rPr>
              <a:t>開 催 日 時（ 全 </a:t>
            </a:r>
            <a:r>
              <a:rPr kumimoji="1" lang="en-US" altLang="ja-JP" b="1" spc="-170" dirty="0">
                <a:solidFill>
                  <a:schemeClr val="accent1"/>
                </a:solidFill>
                <a:latin typeface="HG丸ｺﾞｼｯｸM-PRO" panose="020F0600000000000000" pitchFamily="50" charset="-128"/>
                <a:ea typeface="HG丸ｺﾞｼｯｸM-PRO" panose="020F0600000000000000" pitchFamily="50" charset="-128"/>
              </a:rPr>
              <a:t>3 </a:t>
            </a:r>
            <a:r>
              <a:rPr kumimoji="1" lang="ja-JP" altLang="en-US" b="1" spc="-170" dirty="0">
                <a:solidFill>
                  <a:schemeClr val="accent1"/>
                </a:solidFill>
                <a:latin typeface="HG丸ｺﾞｼｯｸM-PRO" panose="020F0600000000000000" pitchFamily="50" charset="-128"/>
                <a:ea typeface="HG丸ｺﾞｼｯｸM-PRO" panose="020F0600000000000000" pitchFamily="50" charset="-128"/>
              </a:rPr>
              <a:t>回 ）</a:t>
            </a:r>
            <a:endParaRPr kumimoji="1" lang="ja-JP" altLang="en-US" b="1"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21BAD618-FE46-894C-D168-A636C1EB343D}"/>
              </a:ext>
            </a:extLst>
          </p:cNvPr>
          <p:cNvSpPr txBox="1"/>
          <p:nvPr/>
        </p:nvSpPr>
        <p:spPr>
          <a:xfrm>
            <a:off x="247172" y="5756836"/>
            <a:ext cx="2368318" cy="1121627"/>
          </a:xfrm>
          <a:prstGeom prst="rect">
            <a:avLst/>
          </a:prstGeom>
          <a:noFill/>
        </p:spPr>
        <p:txBody>
          <a:bodyPr wrap="square" lIns="0" tIns="0" rIns="0" bIns="0" rtlCol="0" anchor="t">
            <a:noAutofit/>
          </a:bodyPr>
          <a:lstStyle/>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①令和８年２月８日</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日</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a:t>
            </a:r>
          </a:p>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②２月</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28</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日</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土</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a:t>
            </a:r>
          </a:p>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③３月</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14</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日</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土</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              </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 </a:t>
            </a:r>
            <a:r>
              <a:rPr kumimoji="1" lang="en-US" altLang="ja-JP" sz="1200" b="1" spc="-17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200" b="1" spc="-170" dirty="0">
                <a:solidFill>
                  <a:schemeClr val="accent1"/>
                </a:solidFill>
                <a:latin typeface="HG丸ｺﾞｼｯｸM-PRO" panose="020F0600000000000000" pitchFamily="50" charset="-128"/>
                <a:ea typeface="HG丸ｺﾞｼｯｸM-PRO" panose="020F0600000000000000" pitchFamily="50" charset="-128"/>
              </a:rPr>
              <a:t>時間は全て</a:t>
            </a:r>
            <a:r>
              <a:rPr kumimoji="1" lang="en-US" altLang="ja-JP" sz="1200" b="1" spc="-170" dirty="0">
                <a:solidFill>
                  <a:schemeClr val="accent1"/>
                </a:solidFill>
                <a:latin typeface="HG丸ｺﾞｼｯｸM-PRO" panose="020F0600000000000000" pitchFamily="50" charset="-128"/>
                <a:ea typeface="HG丸ｺﾞｼｯｸM-PRO" panose="020F0600000000000000" pitchFamily="50" charset="-128"/>
              </a:rPr>
              <a:t>13</a:t>
            </a:r>
            <a:r>
              <a:rPr kumimoji="1" lang="ja-JP" altLang="en-US" sz="1200" b="1"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z="1200" b="1" spc="-170" dirty="0">
                <a:solidFill>
                  <a:schemeClr val="accent1"/>
                </a:solidFill>
                <a:latin typeface="HG丸ｺﾞｼｯｸM-PRO" panose="020F0600000000000000" pitchFamily="50" charset="-128"/>
                <a:ea typeface="HG丸ｺﾞｼｯｸM-PRO" panose="020F0600000000000000" pitchFamily="50" charset="-128"/>
              </a:rPr>
              <a:t>30</a:t>
            </a:r>
            <a:r>
              <a:rPr kumimoji="1" lang="ja-JP" altLang="en-US" sz="1200" b="1"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z="1200" b="1" spc="-170" dirty="0">
                <a:solidFill>
                  <a:schemeClr val="accent1"/>
                </a:solidFill>
                <a:latin typeface="HG丸ｺﾞｼｯｸM-PRO" panose="020F0600000000000000" pitchFamily="50" charset="-128"/>
                <a:ea typeface="HG丸ｺﾞｼｯｸM-PRO" panose="020F0600000000000000" pitchFamily="50" charset="-128"/>
              </a:rPr>
              <a:t>15</a:t>
            </a:r>
            <a:r>
              <a:rPr kumimoji="1" lang="ja-JP" altLang="en-US" sz="1200" b="1"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z="1200" b="1" spc="-170" dirty="0">
                <a:solidFill>
                  <a:schemeClr val="accent1"/>
                </a:solidFill>
                <a:latin typeface="HG丸ｺﾞｼｯｸM-PRO" panose="020F0600000000000000" pitchFamily="50" charset="-128"/>
                <a:ea typeface="HG丸ｺﾞｼｯｸM-PRO" panose="020F0600000000000000" pitchFamily="50" charset="-128"/>
              </a:rPr>
              <a:t>30</a:t>
            </a:r>
            <a:endParaRPr kumimoji="1" lang="ja-JP" altLang="en-US" b="1"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A3DE1277-333B-7315-220F-C47F73E2B2ED}"/>
              </a:ext>
            </a:extLst>
          </p:cNvPr>
          <p:cNvSpPr txBox="1"/>
          <p:nvPr/>
        </p:nvSpPr>
        <p:spPr>
          <a:xfrm>
            <a:off x="156238" y="6785462"/>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spc="-170" dirty="0">
                <a:solidFill>
                  <a:schemeClr val="accent1"/>
                </a:solidFill>
                <a:latin typeface="HG丸ｺﾞｼｯｸM-PRO" panose="020F0600000000000000" pitchFamily="50" charset="-128"/>
                <a:ea typeface="HG丸ｺﾞｼｯｸM-PRO" panose="020F0600000000000000" pitchFamily="50" charset="-128"/>
              </a:rPr>
              <a:t>場　所</a:t>
            </a:r>
            <a:endParaRPr kumimoji="1" lang="ja-JP" altLang="en-US" b="1"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7E464567-6857-4C3A-0AFB-CF05F383586A}"/>
              </a:ext>
            </a:extLst>
          </p:cNvPr>
          <p:cNvSpPr txBox="1"/>
          <p:nvPr/>
        </p:nvSpPr>
        <p:spPr>
          <a:xfrm>
            <a:off x="201705" y="7071220"/>
            <a:ext cx="3456000" cy="522244"/>
          </a:xfrm>
          <a:prstGeom prst="rect">
            <a:avLst/>
          </a:prstGeom>
          <a:noFill/>
        </p:spPr>
        <p:txBody>
          <a:bodyPr wrap="square" lIns="0" tIns="0" rIns="0" bIns="0" rtlCol="0" anchor="t">
            <a:noAutofit/>
          </a:bodyPr>
          <a:lstStyle/>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「みらい」または</a:t>
            </a:r>
            <a:endParaRPr kumimoji="1" lang="en-US" altLang="ja-JP" spc="-170"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VIVA</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ぎょうだ」</a:t>
            </a:r>
            <a:endParaRPr kumimoji="1" lang="en-US" altLang="ja-JP" spc="-170" dirty="0">
              <a:solidFill>
                <a:schemeClr val="accent1"/>
              </a:solidFill>
              <a:latin typeface="HG丸ｺﾞｼｯｸM-PRO" panose="020F0600000000000000" pitchFamily="50" charset="-128"/>
              <a:ea typeface="HG丸ｺﾞｼｯｸM-PRO" panose="020F0600000000000000" pitchFamily="50" charset="-128"/>
            </a:endParaRPr>
          </a:p>
          <a:p>
            <a:r>
              <a:rPr kumimoji="1" lang="en-US" altLang="ja-JP" sz="1200" spc="-17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200" spc="-170" dirty="0">
                <a:solidFill>
                  <a:schemeClr val="accent1"/>
                </a:solidFill>
                <a:latin typeface="HG丸ｺﾞｼｯｸM-PRO" panose="020F0600000000000000" pitchFamily="50" charset="-128"/>
                <a:ea typeface="HG丸ｺﾞｼｯｸM-PRO" panose="020F0600000000000000" pitchFamily="50" charset="-128"/>
              </a:rPr>
              <a:t>詳細は参加決定後にお知らせ</a:t>
            </a:r>
            <a:endParaRPr kumimoji="1" lang="ja-JP" altLang="en-US"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40601ABA-35D3-5E77-D05A-E62D0EFA031D}"/>
              </a:ext>
            </a:extLst>
          </p:cNvPr>
          <p:cNvSpPr txBox="1"/>
          <p:nvPr/>
        </p:nvSpPr>
        <p:spPr>
          <a:xfrm>
            <a:off x="156238" y="7842126"/>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dirty="0">
                <a:solidFill>
                  <a:schemeClr val="accent1"/>
                </a:solidFill>
                <a:latin typeface="HG丸ｺﾞｼｯｸM-PRO" panose="020F0600000000000000" pitchFamily="50" charset="-128"/>
                <a:ea typeface="HG丸ｺﾞｼｯｸM-PRO" panose="020F0600000000000000" pitchFamily="50" charset="-128"/>
              </a:rPr>
              <a:t>対　象</a:t>
            </a:r>
          </a:p>
        </p:txBody>
      </p:sp>
      <p:sp>
        <p:nvSpPr>
          <p:cNvPr id="28" name="テキスト ボックス 27">
            <a:extLst>
              <a:ext uri="{FF2B5EF4-FFF2-40B4-BE49-F238E27FC236}">
                <a16:creationId xmlns:a16="http://schemas.microsoft.com/office/drawing/2014/main" id="{F73FD30C-2692-5258-9F6E-5027E6E15884}"/>
              </a:ext>
            </a:extLst>
          </p:cNvPr>
          <p:cNvSpPr txBox="1"/>
          <p:nvPr/>
        </p:nvSpPr>
        <p:spPr>
          <a:xfrm>
            <a:off x="201705" y="8111391"/>
            <a:ext cx="2985995" cy="627276"/>
          </a:xfrm>
          <a:prstGeom prst="rect">
            <a:avLst/>
          </a:prstGeom>
          <a:noFill/>
        </p:spPr>
        <p:txBody>
          <a:bodyPr wrap="square" lIns="0" tIns="0" rIns="0" bIns="0" rtlCol="0" anchor="t">
            <a:noAutofit/>
          </a:bodyPr>
          <a:lstStyle/>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市内在住、在勤、又は在学し、原則全ての回に参加できる方</a:t>
            </a:r>
            <a:endParaRPr kumimoji="1" lang="ja-JP" altLang="en-US"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4560333E-6873-962A-B36D-EABAD75A6F85}"/>
              </a:ext>
            </a:extLst>
          </p:cNvPr>
          <p:cNvSpPr txBox="1"/>
          <p:nvPr/>
        </p:nvSpPr>
        <p:spPr>
          <a:xfrm>
            <a:off x="3793619" y="6305956"/>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dirty="0">
                <a:solidFill>
                  <a:schemeClr val="accent1"/>
                </a:solidFill>
                <a:latin typeface="HG丸ｺﾞｼｯｸM-PRO" panose="020F0600000000000000" pitchFamily="50" charset="-128"/>
                <a:ea typeface="HG丸ｺﾞｼｯｸM-PRO" panose="020F0600000000000000" pitchFamily="50" charset="-128"/>
              </a:rPr>
              <a:t>募　集　人　数</a:t>
            </a:r>
          </a:p>
        </p:txBody>
      </p:sp>
      <p:sp>
        <p:nvSpPr>
          <p:cNvPr id="30" name="テキスト ボックス 29">
            <a:extLst>
              <a:ext uri="{FF2B5EF4-FFF2-40B4-BE49-F238E27FC236}">
                <a16:creationId xmlns:a16="http://schemas.microsoft.com/office/drawing/2014/main" id="{9F3F5AC1-2315-67D9-10A8-A37474AE4C3E}"/>
              </a:ext>
            </a:extLst>
          </p:cNvPr>
          <p:cNvSpPr txBox="1"/>
          <p:nvPr/>
        </p:nvSpPr>
        <p:spPr>
          <a:xfrm>
            <a:off x="3793619" y="6604303"/>
            <a:ext cx="2741975" cy="313112"/>
          </a:xfrm>
          <a:prstGeom prst="rect">
            <a:avLst/>
          </a:prstGeom>
          <a:noFill/>
        </p:spPr>
        <p:txBody>
          <a:bodyPr wrap="square" lIns="0" tIns="0" rIns="0" bIns="0" rtlCol="0" anchor="t">
            <a:noAutofit/>
          </a:bodyPr>
          <a:lstStyle/>
          <a:p>
            <a:r>
              <a:rPr kumimoji="1" lang="en-US" altLang="ja-JP" spc="-170" dirty="0">
                <a:solidFill>
                  <a:schemeClr val="accent1"/>
                </a:solidFill>
                <a:latin typeface="HG丸ｺﾞｼｯｸM-PRO" panose="020F0600000000000000" pitchFamily="50" charset="-128"/>
                <a:ea typeface="HG丸ｺﾞｼｯｸM-PRO" panose="020F0600000000000000" pitchFamily="50" charset="-128"/>
              </a:rPr>
              <a:t>10</a:t>
            </a:r>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人程度</a:t>
            </a:r>
            <a:endParaRPr kumimoji="1" lang="en-US" altLang="ja-JP" spc="-170"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9ECFBC24-0EAD-A12F-600B-1FDF37C7C6AC}"/>
              </a:ext>
            </a:extLst>
          </p:cNvPr>
          <p:cNvSpPr txBox="1"/>
          <p:nvPr/>
        </p:nvSpPr>
        <p:spPr>
          <a:xfrm>
            <a:off x="3793619" y="6927220"/>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dirty="0">
                <a:solidFill>
                  <a:schemeClr val="accent1"/>
                </a:solidFill>
                <a:latin typeface="HG丸ｺﾞｼｯｸM-PRO" panose="020F0600000000000000" pitchFamily="50" charset="-128"/>
                <a:ea typeface="HG丸ｺﾞｼｯｸM-PRO" panose="020F0600000000000000" pitchFamily="50" charset="-128"/>
              </a:rPr>
              <a:t>申　込　期　限</a:t>
            </a:r>
          </a:p>
        </p:txBody>
      </p:sp>
      <p:sp>
        <p:nvSpPr>
          <p:cNvPr id="32" name="テキスト ボックス 31">
            <a:extLst>
              <a:ext uri="{FF2B5EF4-FFF2-40B4-BE49-F238E27FC236}">
                <a16:creationId xmlns:a16="http://schemas.microsoft.com/office/drawing/2014/main" id="{81D807B0-6655-FB46-D13A-20C42B80A7B8}"/>
              </a:ext>
            </a:extLst>
          </p:cNvPr>
          <p:cNvSpPr txBox="1"/>
          <p:nvPr/>
        </p:nvSpPr>
        <p:spPr>
          <a:xfrm>
            <a:off x="3793618" y="7215220"/>
            <a:ext cx="2908143" cy="969287"/>
          </a:xfrm>
          <a:prstGeom prst="rect">
            <a:avLst/>
          </a:prstGeom>
          <a:noFill/>
        </p:spPr>
        <p:txBody>
          <a:bodyPr wrap="square" lIns="0" tIns="0" rIns="0" bIns="0" rtlCol="0" anchor="t">
            <a:noAutofit/>
          </a:bodyPr>
          <a:lstStyle/>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令和８年１月</a:t>
            </a:r>
            <a:r>
              <a:rPr kumimoji="1" lang="en-US" altLang="ja-JP" strike="sngStrike" spc="-170" dirty="0">
                <a:solidFill>
                  <a:srgbClr val="FF0000"/>
                </a:solidFill>
                <a:latin typeface="HG丸ｺﾞｼｯｸM-PRO" panose="020F0600000000000000" pitchFamily="50" charset="-128"/>
                <a:ea typeface="HG丸ｺﾞｼｯｸM-PRO" panose="020F0600000000000000" pitchFamily="50" charset="-128"/>
              </a:rPr>
              <a:t>13</a:t>
            </a:r>
            <a:r>
              <a:rPr kumimoji="1" lang="ja-JP" altLang="en-US" strike="sngStrike" spc="-170" dirty="0">
                <a:solidFill>
                  <a:srgbClr val="FF0000"/>
                </a:solidFill>
                <a:latin typeface="HG丸ｺﾞｼｯｸM-PRO" panose="020F0600000000000000" pitchFamily="50" charset="-128"/>
                <a:ea typeface="HG丸ｺﾞｼｯｸM-PRO" panose="020F0600000000000000" pitchFamily="50" charset="-128"/>
              </a:rPr>
              <a:t>日</a:t>
            </a:r>
            <a:r>
              <a:rPr kumimoji="1" lang="en-US" altLang="ja-JP" strike="sngStrike" spc="-17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trike="sngStrike" spc="-170" dirty="0">
                <a:solidFill>
                  <a:srgbClr val="FF0000"/>
                </a:solidFill>
                <a:latin typeface="HG丸ｺﾞｼｯｸM-PRO" panose="020F0600000000000000" pitchFamily="50" charset="-128"/>
                <a:ea typeface="HG丸ｺﾞｼｯｸM-PRO" panose="020F0600000000000000" pitchFamily="50" charset="-128"/>
              </a:rPr>
              <a:t>火</a:t>
            </a:r>
            <a:r>
              <a:rPr kumimoji="1" lang="en-US" altLang="ja-JP" strike="sngStrike" spc="-170" dirty="0">
                <a:solidFill>
                  <a:srgbClr val="FF0000"/>
                </a:solidFill>
                <a:latin typeface="HG丸ｺﾞｼｯｸM-PRO" panose="020F0600000000000000" pitchFamily="50" charset="-128"/>
                <a:ea typeface="HG丸ｺﾞｼｯｸM-PRO" panose="020F0600000000000000" pitchFamily="50" charset="-128"/>
              </a:rPr>
              <a:t>)</a:t>
            </a:r>
          </a:p>
          <a:p>
            <a:r>
              <a:rPr kumimoji="1" lang="en-US" altLang="ja-JP" b="1" spc="-17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b="1" spc="-200" dirty="0">
                <a:solidFill>
                  <a:srgbClr val="FF0000"/>
                </a:solidFill>
                <a:latin typeface="HG丸ｺﾞｼｯｸM-PRO" panose="020F0600000000000000" pitchFamily="50" charset="-128"/>
                <a:ea typeface="HG丸ｺﾞｼｯｸM-PRO" panose="020F0600000000000000" pitchFamily="50" charset="-128"/>
              </a:rPr>
              <a:t>26</a:t>
            </a:r>
            <a:r>
              <a:rPr kumimoji="1" lang="ja-JP" altLang="en-US" b="1" spc="-200" dirty="0">
                <a:solidFill>
                  <a:srgbClr val="FF0000"/>
                </a:solidFill>
                <a:latin typeface="HG丸ｺﾞｼｯｸM-PRO" panose="020F0600000000000000" pitchFamily="50" charset="-128"/>
                <a:ea typeface="HG丸ｺﾞｼｯｸM-PRO" panose="020F0600000000000000" pitchFamily="50" charset="-128"/>
              </a:rPr>
              <a:t>日（月）まで延長します</a:t>
            </a:r>
            <a:endParaRPr kumimoji="1" lang="en-US" altLang="ja-JP" b="1" spc="-200" dirty="0">
              <a:solidFill>
                <a:srgbClr val="FF0000"/>
              </a:solidFill>
              <a:latin typeface="HG丸ｺﾞｼｯｸM-PRO" panose="020F0600000000000000" pitchFamily="50" charset="-128"/>
              <a:ea typeface="HG丸ｺﾞｼｯｸM-PRO" panose="020F0600000000000000" pitchFamily="50" charset="-128"/>
            </a:endParaRPr>
          </a:p>
          <a:p>
            <a:r>
              <a:rPr kumimoji="1" lang="en-US" altLang="ja-JP" sz="120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200" dirty="0">
                <a:solidFill>
                  <a:schemeClr val="accent1"/>
                </a:solidFill>
                <a:latin typeface="HG丸ｺﾞｼｯｸM-PRO" panose="020F0600000000000000" pitchFamily="50" charset="-128"/>
                <a:ea typeface="HG丸ｺﾞｼｯｸM-PRO" panose="020F0600000000000000" pitchFamily="50" charset="-128"/>
              </a:rPr>
              <a:t>参加者に対してのみ１月</a:t>
            </a:r>
            <a:r>
              <a:rPr kumimoji="1" lang="en-US" altLang="ja-JP" sz="1200" strike="sngStrike" dirty="0">
                <a:solidFill>
                  <a:srgbClr val="FF0000"/>
                </a:solidFill>
                <a:latin typeface="HG丸ｺﾞｼｯｸM-PRO" panose="020F0600000000000000" pitchFamily="50" charset="-128"/>
                <a:ea typeface="HG丸ｺﾞｼｯｸM-PRO" panose="020F0600000000000000" pitchFamily="50" charset="-128"/>
              </a:rPr>
              <a:t>26</a:t>
            </a:r>
            <a:r>
              <a:rPr kumimoji="1" lang="ja-JP" altLang="en-US" sz="1200" strike="sngStrike" dirty="0">
                <a:solidFill>
                  <a:srgbClr val="FF0000"/>
                </a:solidFill>
                <a:latin typeface="HG丸ｺﾞｼｯｸM-PRO" panose="020F0600000000000000" pitchFamily="50" charset="-128"/>
                <a:ea typeface="HG丸ｺﾞｼｯｸM-PRO" panose="020F0600000000000000" pitchFamily="50" charset="-128"/>
              </a:rPr>
              <a:t>日（月）</a:t>
            </a:r>
            <a:endParaRPr kumimoji="1" lang="en-US" altLang="ja-JP" sz="1200" strike="sngStrike"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日</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金</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dirty="0" err="1">
                <a:solidFill>
                  <a:schemeClr val="accent1"/>
                </a:solidFill>
                <a:latin typeface="HG丸ｺﾞｼｯｸM-PRO" panose="020F0600000000000000" pitchFamily="50" charset="-128"/>
                <a:ea typeface="HG丸ｺﾞｼｯｸM-PRO" panose="020F0600000000000000" pitchFamily="50" charset="-128"/>
              </a:rPr>
              <a:t>までに</a:t>
            </a:r>
            <a:r>
              <a:rPr kumimoji="1" lang="ja-JP" altLang="en-US" sz="1200" dirty="0">
                <a:solidFill>
                  <a:schemeClr val="accent1"/>
                </a:solidFill>
                <a:latin typeface="HG丸ｺﾞｼｯｸM-PRO" panose="020F0600000000000000" pitchFamily="50" charset="-128"/>
                <a:ea typeface="HG丸ｺﾞｼｯｸM-PRO" panose="020F0600000000000000" pitchFamily="50" charset="-128"/>
              </a:rPr>
              <a:t>連絡します。</a:t>
            </a:r>
          </a:p>
          <a:p>
            <a:endParaRPr kumimoji="1" lang="ja-JP" altLang="en-US"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0D09A5EE-3649-195D-3FE4-99018CC576B7}"/>
              </a:ext>
            </a:extLst>
          </p:cNvPr>
          <p:cNvSpPr txBox="1"/>
          <p:nvPr/>
        </p:nvSpPr>
        <p:spPr>
          <a:xfrm>
            <a:off x="156238" y="8697299"/>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dirty="0">
                <a:solidFill>
                  <a:schemeClr val="accent1"/>
                </a:solidFill>
                <a:latin typeface="HG丸ｺﾞｼｯｸM-PRO" panose="020F0600000000000000" pitchFamily="50" charset="-128"/>
                <a:ea typeface="HG丸ｺﾞｼｯｸM-PRO" panose="020F0600000000000000" pitchFamily="50" charset="-128"/>
              </a:rPr>
              <a:t>問　合　せ　先</a:t>
            </a:r>
          </a:p>
        </p:txBody>
      </p:sp>
      <p:sp>
        <p:nvSpPr>
          <p:cNvPr id="34" name="テキスト ボックス 33">
            <a:extLst>
              <a:ext uri="{FF2B5EF4-FFF2-40B4-BE49-F238E27FC236}">
                <a16:creationId xmlns:a16="http://schemas.microsoft.com/office/drawing/2014/main" id="{2AE2FA9D-138F-34B0-E2BE-1E523495BB14}"/>
              </a:ext>
            </a:extLst>
          </p:cNvPr>
          <p:cNvSpPr txBox="1"/>
          <p:nvPr/>
        </p:nvSpPr>
        <p:spPr>
          <a:xfrm>
            <a:off x="201705" y="8980114"/>
            <a:ext cx="3745676" cy="627276"/>
          </a:xfrm>
          <a:prstGeom prst="rect">
            <a:avLst/>
          </a:prstGeom>
          <a:noFill/>
        </p:spPr>
        <p:txBody>
          <a:bodyPr wrap="square" lIns="0" tIns="0" rIns="0" bIns="0" rtlCol="0" anchor="t">
            <a:noAutofit/>
          </a:bodyPr>
          <a:lstStyle/>
          <a:p>
            <a:r>
              <a:rPr kumimoji="1" lang="ja-JP" altLang="en-US" sz="1500" spc="-170" dirty="0">
                <a:solidFill>
                  <a:schemeClr val="accent1"/>
                </a:solidFill>
                <a:latin typeface="HG丸ｺﾞｼｯｸM-PRO" panose="020F0600000000000000" pitchFamily="50" charset="-128"/>
                <a:ea typeface="HG丸ｺﾞｼｯｸM-PRO" panose="020F0600000000000000" pitchFamily="50" charset="-128"/>
              </a:rPr>
              <a:t>公共施設再編・まちづくり準備室</a:t>
            </a:r>
            <a:endParaRPr kumimoji="1" lang="en-US" altLang="ja-JP" sz="1500" spc="-170"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1200"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z="1200" dirty="0">
                <a:solidFill>
                  <a:schemeClr val="accent1"/>
                </a:solidFill>
                <a:latin typeface="HG丸ｺﾞｼｯｸM-PRO" panose="020F0600000000000000" pitchFamily="50" charset="-128"/>
                <a:ea typeface="HG丸ｺﾞｼｯｸM-PRO" panose="020F0600000000000000" pitchFamily="50" charset="-128"/>
              </a:rPr>
              <a:t>048-556-1111</a:t>
            </a:r>
            <a:r>
              <a:rPr kumimoji="1" lang="ja-JP" altLang="en-US" sz="1200" spc="-170" dirty="0">
                <a:solidFill>
                  <a:schemeClr val="accent1"/>
                </a:solidFill>
                <a:latin typeface="HG丸ｺﾞｼｯｸM-PRO" panose="020F0600000000000000" pitchFamily="50" charset="-128"/>
                <a:ea typeface="HG丸ｺﾞｼｯｸM-PRO" panose="020F0600000000000000" pitchFamily="50" charset="-128"/>
              </a:rPr>
              <a:t>（内線</a:t>
            </a:r>
            <a:r>
              <a:rPr kumimoji="1" lang="en-US" altLang="ja-JP" sz="1200" spc="-170" dirty="0">
                <a:solidFill>
                  <a:schemeClr val="accent1"/>
                </a:solidFill>
                <a:latin typeface="HG丸ｺﾞｼｯｸM-PRO" panose="020F0600000000000000" pitchFamily="50" charset="-128"/>
                <a:ea typeface="HG丸ｺﾞｼｯｸM-PRO" panose="020F0600000000000000" pitchFamily="50" charset="-128"/>
              </a:rPr>
              <a:t>302</a:t>
            </a:r>
            <a:r>
              <a:rPr kumimoji="1" lang="ja-JP" altLang="en-US" sz="1200" spc="-170" dirty="0">
                <a:solidFill>
                  <a:schemeClr val="accent1"/>
                </a:solidFill>
                <a:latin typeface="HG丸ｺﾞｼｯｸM-PRO" panose="020F0600000000000000" pitchFamily="50" charset="-128"/>
                <a:ea typeface="HG丸ｺﾞｼｯｸM-PRO" panose="020F0600000000000000" pitchFamily="50" charset="-128"/>
              </a:rPr>
              <a:t>）</a:t>
            </a:r>
            <a:endParaRPr kumimoji="1" lang="en-US" altLang="ja-JP" sz="1200" spc="-170"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1200"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z="1200" dirty="0">
                <a:solidFill>
                  <a:schemeClr val="accent1"/>
                </a:solidFill>
                <a:latin typeface="HG丸ｺﾞｼｯｸM-PRO" panose="020F0600000000000000" pitchFamily="50" charset="-128"/>
                <a:ea typeface="HG丸ｺﾞｼｯｸM-PRO" panose="020F0600000000000000" pitchFamily="50" charset="-128"/>
              </a:rPr>
              <a:t>shisetsu-machi@city.gyoda.lg.jp</a:t>
            </a:r>
            <a:r>
              <a:rPr kumimoji="1" lang="ja-JP" altLang="en-US" sz="1200" dirty="0">
                <a:solidFill>
                  <a:schemeClr val="accent1"/>
                </a:solidFill>
                <a:latin typeface="HG丸ｺﾞｼｯｸM-PRO" panose="020F0600000000000000" pitchFamily="50" charset="-128"/>
                <a:ea typeface="HG丸ｺﾞｼｯｸM-PRO" panose="020F0600000000000000" pitchFamily="50" charset="-128"/>
              </a:rPr>
              <a:t>　</a:t>
            </a:r>
          </a:p>
        </p:txBody>
      </p:sp>
      <p:sp>
        <p:nvSpPr>
          <p:cNvPr id="35" name="テキスト ボックス 34">
            <a:extLst>
              <a:ext uri="{FF2B5EF4-FFF2-40B4-BE49-F238E27FC236}">
                <a16:creationId xmlns:a16="http://schemas.microsoft.com/office/drawing/2014/main" id="{C89346BD-F22E-58FE-2F74-CEE4F8FC7EF1}"/>
              </a:ext>
            </a:extLst>
          </p:cNvPr>
          <p:cNvSpPr txBox="1"/>
          <p:nvPr/>
        </p:nvSpPr>
        <p:spPr>
          <a:xfrm>
            <a:off x="3793619" y="5404503"/>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dirty="0">
                <a:solidFill>
                  <a:schemeClr val="accent1"/>
                </a:solidFill>
                <a:latin typeface="HG丸ｺﾞｼｯｸM-PRO" panose="020F0600000000000000" pitchFamily="50" charset="-128"/>
                <a:ea typeface="HG丸ｺﾞｼｯｸM-PRO" panose="020F0600000000000000" pitchFamily="50" charset="-128"/>
              </a:rPr>
              <a:t>申 込 方 法（ 公 募 ）</a:t>
            </a:r>
          </a:p>
        </p:txBody>
      </p:sp>
      <p:sp>
        <p:nvSpPr>
          <p:cNvPr id="37" name="テキスト ボックス 36">
            <a:extLst>
              <a:ext uri="{FF2B5EF4-FFF2-40B4-BE49-F238E27FC236}">
                <a16:creationId xmlns:a16="http://schemas.microsoft.com/office/drawing/2014/main" id="{654D782E-581A-8522-8745-A980F751BD7E}"/>
              </a:ext>
            </a:extLst>
          </p:cNvPr>
          <p:cNvSpPr txBox="1"/>
          <p:nvPr/>
        </p:nvSpPr>
        <p:spPr>
          <a:xfrm>
            <a:off x="3793619" y="5684735"/>
            <a:ext cx="2700000" cy="627276"/>
          </a:xfrm>
          <a:prstGeom prst="rect">
            <a:avLst/>
          </a:prstGeom>
          <a:noFill/>
        </p:spPr>
        <p:txBody>
          <a:bodyPr wrap="square" lIns="0" tIns="0" rIns="0" bIns="0" rtlCol="0" anchor="t">
            <a:noAutofit/>
          </a:bodyPr>
          <a:lstStyle/>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申込フォームまたは電子</a:t>
            </a:r>
            <a:endParaRPr kumimoji="1" lang="en-US" altLang="ja-JP" spc="-170"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pc="-170" dirty="0">
                <a:solidFill>
                  <a:schemeClr val="accent1"/>
                </a:solidFill>
                <a:latin typeface="HG丸ｺﾞｼｯｸM-PRO" panose="020F0600000000000000" pitchFamily="50" charset="-128"/>
                <a:ea typeface="HG丸ｺﾞｼｯｸM-PRO" panose="020F0600000000000000" pitchFamily="50" charset="-128"/>
              </a:rPr>
              <a:t>メールからお申込みください。</a:t>
            </a:r>
          </a:p>
        </p:txBody>
      </p:sp>
      <p:sp>
        <p:nvSpPr>
          <p:cNvPr id="38" name="テキスト ボックス 37">
            <a:extLst>
              <a:ext uri="{FF2B5EF4-FFF2-40B4-BE49-F238E27FC236}">
                <a16:creationId xmlns:a16="http://schemas.microsoft.com/office/drawing/2014/main" id="{B399CB17-1372-172F-A971-2427F1929D15}"/>
              </a:ext>
            </a:extLst>
          </p:cNvPr>
          <p:cNvSpPr txBox="1"/>
          <p:nvPr/>
        </p:nvSpPr>
        <p:spPr>
          <a:xfrm>
            <a:off x="3727164" y="8466207"/>
            <a:ext cx="2741976" cy="1422883"/>
          </a:xfrm>
          <a:prstGeom prst="rect">
            <a:avLst/>
          </a:prstGeom>
          <a:noFill/>
        </p:spPr>
        <p:txBody>
          <a:bodyPr wrap="square" lIns="0" tIns="0" rIns="0" bIns="0" rtlCol="0" anchor="t">
            <a:noAutofit/>
          </a:bodyPr>
          <a:lstStyle/>
          <a:p>
            <a:pPr marL="108000" indent="-457200"/>
            <a:r>
              <a:rPr kumimoji="1" lang="en-US" altLang="ja-JP" sz="1100" spc="-17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100" spc="-170" dirty="0">
                <a:solidFill>
                  <a:schemeClr val="accent1"/>
                </a:solidFill>
                <a:latin typeface="HG丸ｺﾞｼｯｸM-PRO" panose="020F0600000000000000" pitchFamily="50" charset="-128"/>
                <a:ea typeface="HG丸ｺﾞｼｯｸM-PRO" panose="020F0600000000000000" pitchFamily="50" charset="-128"/>
              </a:rPr>
              <a:t>応募多数の場合は地域や年代などを考慮して選定する場合があります（公募以外の方法と併せて</a:t>
            </a:r>
            <a:r>
              <a:rPr kumimoji="1" lang="en-US" altLang="ja-JP" sz="1100" spc="-170" dirty="0">
                <a:solidFill>
                  <a:schemeClr val="accent1"/>
                </a:solidFill>
                <a:latin typeface="HG丸ｺﾞｼｯｸM-PRO" panose="020F0600000000000000" pitchFamily="50" charset="-128"/>
                <a:ea typeface="HG丸ｺﾞｼｯｸM-PRO" panose="020F0600000000000000" pitchFamily="50" charset="-128"/>
              </a:rPr>
              <a:t>30</a:t>
            </a:r>
            <a:r>
              <a:rPr kumimoji="1" lang="ja-JP" altLang="en-US" sz="1100" spc="-170" dirty="0">
                <a:solidFill>
                  <a:schemeClr val="accent1"/>
                </a:solidFill>
                <a:latin typeface="HG丸ｺﾞｼｯｸM-PRO" panose="020F0600000000000000" pitchFamily="50" charset="-128"/>
                <a:ea typeface="HG丸ｺﾞｼｯｸM-PRO" panose="020F0600000000000000" pitchFamily="50" charset="-128"/>
              </a:rPr>
              <a:t>～</a:t>
            </a:r>
            <a:r>
              <a:rPr kumimoji="1" lang="en-US" altLang="ja-JP" sz="1100" spc="-170" dirty="0">
                <a:solidFill>
                  <a:schemeClr val="accent1"/>
                </a:solidFill>
                <a:latin typeface="HG丸ｺﾞｼｯｸM-PRO" panose="020F0600000000000000" pitchFamily="50" charset="-128"/>
                <a:ea typeface="HG丸ｺﾞｼｯｸM-PRO" panose="020F0600000000000000" pitchFamily="50" charset="-128"/>
              </a:rPr>
              <a:t>40</a:t>
            </a:r>
            <a:r>
              <a:rPr kumimoji="1" lang="ja-JP" altLang="en-US" sz="1100" spc="-170" dirty="0">
                <a:solidFill>
                  <a:schemeClr val="accent1"/>
                </a:solidFill>
                <a:latin typeface="HG丸ｺﾞｼｯｸM-PRO" panose="020F0600000000000000" pitchFamily="50" charset="-128"/>
                <a:ea typeface="HG丸ｺﾞｼｯｸM-PRO" panose="020F0600000000000000" pitchFamily="50" charset="-128"/>
              </a:rPr>
              <a:t>人を想定）。</a:t>
            </a:r>
          </a:p>
          <a:p>
            <a:pPr marL="108000" indent="-457200"/>
            <a:r>
              <a:rPr kumimoji="1" lang="en-US" altLang="ja-JP" sz="1100" spc="-15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100" spc="-150" dirty="0">
                <a:solidFill>
                  <a:schemeClr val="accent1"/>
                </a:solidFill>
                <a:latin typeface="HG丸ｺﾞｼｯｸM-PRO" panose="020F0600000000000000" pitchFamily="50" charset="-128"/>
                <a:ea typeface="HG丸ｺﾞｼｯｸM-PRO" panose="020F0600000000000000" pitchFamily="50" charset="-128"/>
              </a:rPr>
              <a:t>報酬はありません。</a:t>
            </a:r>
            <a:endParaRPr kumimoji="1" lang="en-US" altLang="ja-JP" sz="1100" spc="-150" dirty="0">
              <a:solidFill>
                <a:schemeClr val="accent1"/>
              </a:solidFill>
              <a:latin typeface="HG丸ｺﾞｼｯｸM-PRO" panose="020F0600000000000000" pitchFamily="50" charset="-128"/>
              <a:ea typeface="HG丸ｺﾞｼｯｸM-PRO" panose="020F0600000000000000" pitchFamily="50" charset="-128"/>
            </a:endParaRPr>
          </a:p>
          <a:p>
            <a:pPr marL="108000" indent="-457200"/>
            <a:r>
              <a:rPr kumimoji="1" lang="en-US" altLang="ja-JP" sz="1100" spc="-15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100" spc="-150" dirty="0">
                <a:solidFill>
                  <a:schemeClr val="accent1"/>
                </a:solidFill>
                <a:latin typeface="HG丸ｺﾞｼｯｸM-PRO" panose="020F0600000000000000" pitchFamily="50" charset="-128"/>
                <a:ea typeface="HG丸ｺﾞｼｯｸM-PRO" panose="020F0600000000000000" pitchFamily="50" charset="-128"/>
              </a:rPr>
              <a:t>ワークショップの様子は市報や市ＨＰなどに掲載する場合があります。</a:t>
            </a:r>
            <a:endParaRPr kumimoji="1" lang="en-US" altLang="ja-JP" sz="1100" spc="-150" dirty="0">
              <a:solidFill>
                <a:schemeClr val="accent1"/>
              </a:solidFill>
              <a:latin typeface="HG丸ｺﾞｼｯｸM-PRO" panose="020F0600000000000000" pitchFamily="50" charset="-128"/>
              <a:ea typeface="HG丸ｺﾞｼｯｸM-PRO" panose="020F0600000000000000" pitchFamily="50" charset="-128"/>
            </a:endParaRPr>
          </a:p>
          <a:p>
            <a:pPr marL="108000" indent="-457200"/>
            <a:r>
              <a:rPr kumimoji="1" lang="en-US" altLang="ja-JP" sz="1100" spc="-150" dirty="0">
                <a:solidFill>
                  <a:schemeClr val="accent1"/>
                </a:solidFill>
                <a:latin typeface="HG丸ｺﾞｼｯｸM-PRO" panose="020F0600000000000000" pitchFamily="50" charset="-128"/>
                <a:ea typeface="HG丸ｺﾞｼｯｸM-PRO" panose="020F0600000000000000" pitchFamily="50" charset="-128"/>
              </a:rPr>
              <a:t>※</a:t>
            </a:r>
            <a:r>
              <a:rPr kumimoji="1" lang="ja-JP" altLang="en-US" sz="1100" spc="-150" dirty="0">
                <a:solidFill>
                  <a:schemeClr val="accent1"/>
                </a:solidFill>
                <a:latin typeface="HG丸ｺﾞｼｯｸM-PRO" panose="020F0600000000000000" pitchFamily="50" charset="-128"/>
                <a:ea typeface="HG丸ｺﾞｼｯｸM-PRO" panose="020F0600000000000000" pitchFamily="50" charset="-128"/>
              </a:rPr>
              <a:t>託児スペース及び保育員を用意します。なお、子ども同伴の参加も可能です（学齢は応相談）。</a:t>
            </a:r>
            <a:endParaRPr kumimoji="1" lang="en-US" altLang="ja-JP" sz="1100" spc="-150" dirty="0">
              <a:solidFill>
                <a:schemeClr val="accent1"/>
              </a:solidFill>
              <a:latin typeface="HG丸ｺﾞｼｯｸM-PRO" panose="020F0600000000000000" pitchFamily="50" charset="-128"/>
              <a:ea typeface="HG丸ｺﾞｼｯｸM-PRO" panose="020F0600000000000000" pitchFamily="50" charset="-128"/>
            </a:endParaRPr>
          </a:p>
          <a:p>
            <a:pPr indent="-457200"/>
            <a:endParaRPr kumimoji="1" lang="ja-JP" altLang="en-US" sz="1100" spc="-170"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C1903F9-230B-5645-5EEC-BECDB037E94E}"/>
              </a:ext>
            </a:extLst>
          </p:cNvPr>
          <p:cNvSpPr txBox="1"/>
          <p:nvPr/>
        </p:nvSpPr>
        <p:spPr>
          <a:xfrm>
            <a:off x="109318" y="206105"/>
            <a:ext cx="6656295" cy="1304525"/>
          </a:xfrm>
          <a:prstGeom prst="rect">
            <a:avLst/>
          </a:prstGeom>
          <a:noFill/>
        </p:spPr>
        <p:txBody>
          <a:bodyPr wrap="square" lIns="36000" tIns="36000" rIns="36000" bIns="36000" rtlCol="0" anchor="ctr">
            <a:noAutofit/>
          </a:bodyPr>
          <a:lstStyle/>
          <a:p>
            <a:r>
              <a:rPr lang="ja-JP" altLang="en-US" sz="1600" b="1" spc="-170" dirty="0">
                <a:solidFill>
                  <a:srgbClr val="0A5888"/>
                </a:solidFill>
                <a:latin typeface="UD デジタル 教科書体 N-R" panose="020B0400000000000000" pitchFamily="18" charset="-128"/>
                <a:ea typeface="UD デジタル 教科書体 N-R" panose="020B0400000000000000" pitchFamily="18" charset="-128"/>
              </a:rPr>
              <a:t>「官民連携」による公共施設の再編・再整備で</a:t>
            </a:r>
            <a:endParaRPr lang="en-US" altLang="ja-JP" sz="1600" b="1" spc="-170" dirty="0">
              <a:solidFill>
                <a:srgbClr val="0A5888"/>
              </a:solidFill>
              <a:latin typeface="UD デジタル 教科書体 N-R" panose="020B0400000000000000" pitchFamily="18" charset="-128"/>
              <a:ea typeface="UD デジタル 教科書体 N-R" panose="020B0400000000000000" pitchFamily="18" charset="-128"/>
            </a:endParaRPr>
          </a:p>
          <a:p>
            <a:r>
              <a:rPr lang="ja-JP" altLang="en-US" sz="3000" b="1" spc="-170" dirty="0">
                <a:solidFill>
                  <a:srgbClr val="0A5888"/>
                </a:solidFill>
                <a:latin typeface="UD デジタル 教科書体 N-R" panose="020B0400000000000000" pitchFamily="18" charset="-128"/>
                <a:ea typeface="UD デジタル 教科書体 N-R" panose="020B0400000000000000" pitchFamily="18" charset="-128"/>
              </a:rPr>
              <a:t>行田のまちなかを もっと魅力あふれる</a:t>
            </a:r>
            <a:endParaRPr lang="en-US" altLang="ja-JP" sz="3000" b="1" spc="-170" dirty="0">
              <a:solidFill>
                <a:srgbClr val="0A5888"/>
              </a:solidFill>
              <a:latin typeface="UD デジタル 教科書体 N-R" panose="020B0400000000000000" pitchFamily="18" charset="-128"/>
              <a:ea typeface="UD デジタル 教科書体 N-R" panose="020B0400000000000000" pitchFamily="18" charset="-128"/>
            </a:endParaRPr>
          </a:p>
          <a:p>
            <a:r>
              <a:rPr lang="ja-JP" altLang="en-US" sz="3000" b="1" spc="-170" dirty="0">
                <a:solidFill>
                  <a:srgbClr val="0A5888"/>
                </a:solidFill>
                <a:latin typeface="UD デジタル 教科書体 N-R" panose="020B0400000000000000" pitchFamily="18" charset="-128"/>
                <a:ea typeface="UD デジタル 教科書体 N-R" panose="020B0400000000000000" pitchFamily="18" charset="-128"/>
              </a:rPr>
              <a:t>素敵な場所へ！</a:t>
            </a:r>
            <a:endParaRPr kumimoji="1" lang="ja-JP" altLang="en-US" sz="3000" b="1" dirty="0">
              <a:solidFill>
                <a:srgbClr val="0A5888"/>
              </a:solidFill>
              <a:latin typeface="UD デジタル 教科書体 N-R" panose="020B0400000000000000" pitchFamily="18" charset="-128"/>
              <a:ea typeface="UD デジタル 教科書体 N-R" panose="020B0400000000000000" pitchFamily="18" charset="-128"/>
            </a:endParaRPr>
          </a:p>
        </p:txBody>
      </p:sp>
      <p:pic>
        <p:nvPicPr>
          <p:cNvPr id="7" name="図 6">
            <a:extLst>
              <a:ext uri="{FF2B5EF4-FFF2-40B4-BE49-F238E27FC236}">
                <a16:creationId xmlns:a16="http://schemas.microsoft.com/office/drawing/2014/main" id="{479A61F9-0C73-9D7A-1260-5D57FC792878}"/>
              </a:ext>
            </a:extLst>
          </p:cNvPr>
          <p:cNvPicPr>
            <a:picLocks noChangeAspect="1"/>
          </p:cNvPicPr>
          <p:nvPr/>
        </p:nvPicPr>
        <p:blipFill>
          <a:blip r:embed="rId3"/>
          <a:srcRect l="243" t="26753" r="4935" b="46458"/>
          <a:stretch>
            <a:fillRect/>
          </a:stretch>
        </p:blipFill>
        <p:spPr>
          <a:xfrm>
            <a:off x="2520963" y="1871808"/>
            <a:ext cx="4157100" cy="1692929"/>
          </a:xfrm>
          <a:prstGeom prst="wedgeRoundRectCallout">
            <a:avLst>
              <a:gd name="adj1" fmla="val -56303"/>
              <a:gd name="adj2" fmla="val -55439"/>
              <a:gd name="adj3" fmla="val 16667"/>
            </a:avLst>
          </a:prstGeom>
        </p:spPr>
      </p:pic>
      <p:sp>
        <p:nvSpPr>
          <p:cNvPr id="22" name="四角形: 角を丸くする 21">
            <a:extLst>
              <a:ext uri="{FF2B5EF4-FFF2-40B4-BE49-F238E27FC236}">
                <a16:creationId xmlns:a16="http://schemas.microsoft.com/office/drawing/2014/main" id="{C2CDCD8C-46E0-D3FA-AB9D-DA3C39795CE7}"/>
              </a:ext>
            </a:extLst>
          </p:cNvPr>
          <p:cNvSpPr/>
          <p:nvPr/>
        </p:nvSpPr>
        <p:spPr>
          <a:xfrm>
            <a:off x="851744" y="3988961"/>
            <a:ext cx="5239774" cy="656495"/>
          </a:xfrm>
          <a:prstGeom prst="roundRect">
            <a:avLst/>
          </a:prstGeom>
          <a:solidFill>
            <a:srgbClr val="FEE5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A0612A0-16C1-8CF2-A789-A82944FB2C83}"/>
              </a:ext>
            </a:extLst>
          </p:cNvPr>
          <p:cNvSpPr txBox="1"/>
          <p:nvPr/>
        </p:nvSpPr>
        <p:spPr>
          <a:xfrm>
            <a:off x="897467" y="4075109"/>
            <a:ext cx="5079999" cy="432000"/>
          </a:xfrm>
          <a:prstGeom prst="rect">
            <a:avLst/>
          </a:prstGeom>
          <a:noFill/>
        </p:spPr>
        <p:txBody>
          <a:bodyPr wrap="square" lIns="36000" tIns="36000" rIns="36000" bIns="36000" rtlCol="0">
            <a:noAutofit/>
          </a:bodyPr>
          <a:lstStyle/>
          <a:p>
            <a:pPr algn="ctr"/>
            <a:r>
              <a:rPr kumimoji="1" lang="ja-JP" altLang="en-US" sz="2500" b="1" spc="-170" dirty="0">
                <a:solidFill>
                  <a:schemeClr val="accent1"/>
                </a:solidFill>
                <a:latin typeface="HG丸ｺﾞｼｯｸM-PRO" panose="020F0600000000000000" pitchFamily="50" charset="-128"/>
                <a:ea typeface="HG丸ｺﾞｼｯｸM-PRO" panose="020F0600000000000000" pitchFamily="50" charset="-128"/>
              </a:rPr>
              <a:t>市民ワークショップ開催のお知らせ</a:t>
            </a:r>
            <a:endParaRPr kumimoji="1" lang="ja-JP" altLang="en-US" sz="2500" b="1"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6D080D5B-F1A4-80FC-BC36-96D1560003E1}"/>
              </a:ext>
            </a:extLst>
          </p:cNvPr>
          <p:cNvSpPr txBox="1"/>
          <p:nvPr/>
        </p:nvSpPr>
        <p:spPr>
          <a:xfrm>
            <a:off x="3748152" y="8169868"/>
            <a:ext cx="2700000" cy="288000"/>
          </a:xfrm>
          <a:prstGeom prst="rect">
            <a:avLst/>
          </a:prstGeom>
          <a:solidFill>
            <a:srgbClr val="FEE5E2"/>
          </a:solidFill>
        </p:spPr>
        <p:txBody>
          <a:bodyPr wrap="square" lIns="36000" tIns="36000" rIns="36000" bIns="36000" rtlCol="0" anchor="b">
            <a:noAutofit/>
          </a:bodyPr>
          <a:lstStyle/>
          <a:p>
            <a:pPr algn="ctr"/>
            <a:r>
              <a:rPr kumimoji="1" lang="ja-JP" altLang="en-US" b="1" dirty="0">
                <a:solidFill>
                  <a:schemeClr val="accent1"/>
                </a:solidFill>
                <a:latin typeface="HG丸ｺﾞｼｯｸM-PRO" panose="020F0600000000000000" pitchFamily="50" charset="-128"/>
                <a:ea typeface="HG丸ｺﾞｼｯｸM-PRO" panose="020F0600000000000000" pitchFamily="50" charset="-128"/>
              </a:rPr>
              <a:t>備　考</a:t>
            </a:r>
          </a:p>
        </p:txBody>
      </p:sp>
    </p:spTree>
    <p:extLst>
      <p:ext uri="{BB962C8B-B14F-4D97-AF65-F5344CB8AC3E}">
        <p14:creationId xmlns:p14="http://schemas.microsoft.com/office/powerpoint/2010/main" val="359057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08208-EFFF-A602-CAF6-C2C9CCC762A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3B4AC-D0EA-50F1-8410-F4FFC11FC3EF}"/>
              </a:ext>
            </a:extLst>
          </p:cNvPr>
          <p:cNvSpPr/>
          <p:nvPr/>
        </p:nvSpPr>
        <p:spPr>
          <a:xfrm>
            <a:off x="0" y="0"/>
            <a:ext cx="6858000" cy="9906000"/>
          </a:xfrm>
          <a:prstGeom prst="rect">
            <a:avLst/>
          </a:prstGeom>
          <a:solidFill>
            <a:srgbClr val="FEFC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67875C3-8028-CEE3-BF7F-C0839EF92013}"/>
              </a:ext>
            </a:extLst>
          </p:cNvPr>
          <p:cNvSpPr/>
          <p:nvPr/>
        </p:nvSpPr>
        <p:spPr>
          <a:xfrm>
            <a:off x="0" y="0"/>
            <a:ext cx="6858000" cy="9906000"/>
          </a:xfrm>
          <a:prstGeom prst="rect">
            <a:avLst/>
          </a:prstGeom>
          <a:solidFill>
            <a:srgbClr val="FEFB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39A2A26C-E44C-EC30-55CC-89E1627FE5C2}"/>
              </a:ext>
            </a:extLst>
          </p:cNvPr>
          <p:cNvGrpSpPr/>
          <p:nvPr/>
        </p:nvGrpSpPr>
        <p:grpSpPr>
          <a:xfrm>
            <a:off x="533141" y="307903"/>
            <a:ext cx="5791718" cy="9458398"/>
            <a:chOff x="-5498910" y="2159006"/>
            <a:chExt cx="5791718" cy="9502465"/>
          </a:xfrm>
        </p:grpSpPr>
        <p:sp>
          <p:nvSpPr>
            <p:cNvPr id="9" name="テキスト ボックス 8">
              <a:extLst>
                <a:ext uri="{FF2B5EF4-FFF2-40B4-BE49-F238E27FC236}">
                  <a16:creationId xmlns:a16="http://schemas.microsoft.com/office/drawing/2014/main" id="{2423CC44-8DB5-6C1A-1B62-0E3FCAD091CA}"/>
                </a:ext>
              </a:extLst>
            </p:cNvPr>
            <p:cNvSpPr txBox="1"/>
            <p:nvPr/>
          </p:nvSpPr>
          <p:spPr>
            <a:xfrm>
              <a:off x="-5498910" y="2159006"/>
              <a:ext cx="5791718" cy="793055"/>
            </a:xfrm>
            <a:prstGeom prst="rect">
              <a:avLst/>
            </a:prstGeom>
            <a:solidFill>
              <a:srgbClr val="FEE5E2"/>
            </a:solidFill>
          </p:spPr>
          <p:txBody>
            <a:bodyPr wrap="square" lIns="36000" tIns="36000" rIns="36000" bIns="36000" rtlCol="0" anchor="ctr">
              <a:noAutofit/>
            </a:bodyPr>
            <a:lstStyle/>
            <a:p>
              <a:pPr algn="ctr"/>
              <a:r>
                <a:rPr lang="ja-JP" altLang="en-US" sz="2400" b="1" spc="-170" dirty="0">
                  <a:solidFill>
                    <a:srgbClr val="0A5888"/>
                  </a:solidFill>
                  <a:latin typeface="HG丸ｺﾞｼｯｸM-PRO" panose="020F0600000000000000" pitchFamily="50" charset="-128"/>
                  <a:ea typeface="HG丸ｺﾞｼｯｸM-PRO" panose="020F0600000000000000" pitchFamily="50" charset="-128"/>
                </a:rPr>
                <a:t>行田のまちなかを もっと魅力あふれる</a:t>
              </a:r>
            </a:p>
            <a:p>
              <a:pPr algn="ctr"/>
              <a:r>
                <a:rPr lang="ja-JP" altLang="en-US" sz="2400" b="1" spc="-170" dirty="0">
                  <a:solidFill>
                    <a:srgbClr val="0A5888"/>
                  </a:solidFill>
                  <a:latin typeface="HG丸ｺﾞｼｯｸM-PRO" panose="020F0600000000000000" pitchFamily="50" charset="-128"/>
                  <a:ea typeface="HG丸ｺﾞｼｯｸM-PRO" panose="020F0600000000000000" pitchFamily="50" charset="-128"/>
                </a:rPr>
                <a:t>素敵な場所へ！ワークショップ</a:t>
              </a:r>
              <a:r>
                <a:rPr kumimoji="1" lang="ja-JP" altLang="en-US" sz="2400" b="1" dirty="0">
                  <a:solidFill>
                    <a:srgbClr val="0A5888"/>
                  </a:solidFill>
                  <a:latin typeface="HG丸ｺﾞｼｯｸM-PRO" panose="020F0600000000000000" pitchFamily="50" charset="-128"/>
                  <a:ea typeface="HG丸ｺﾞｼｯｸM-PRO" panose="020F0600000000000000" pitchFamily="50" charset="-128"/>
                </a:rPr>
                <a:t>参加申込書</a:t>
              </a:r>
            </a:p>
          </p:txBody>
        </p:sp>
        <p:sp>
          <p:nvSpPr>
            <p:cNvPr id="3" name="テキスト ボックス 2">
              <a:extLst>
                <a:ext uri="{FF2B5EF4-FFF2-40B4-BE49-F238E27FC236}">
                  <a16:creationId xmlns:a16="http://schemas.microsoft.com/office/drawing/2014/main" id="{DA406D90-205D-672F-DC56-96513832CAB4}"/>
                </a:ext>
              </a:extLst>
            </p:cNvPr>
            <p:cNvSpPr txBox="1"/>
            <p:nvPr/>
          </p:nvSpPr>
          <p:spPr>
            <a:xfrm>
              <a:off x="-5498910" y="3043485"/>
              <a:ext cx="5791718" cy="936330"/>
            </a:xfrm>
            <a:prstGeom prst="rect">
              <a:avLst/>
            </a:prstGeom>
            <a:solidFill>
              <a:srgbClr val="FEE5E2"/>
            </a:solidFill>
          </p:spPr>
          <p:txBody>
            <a:bodyPr wrap="square" lIns="36000" tIns="36000" rIns="36000" bIns="36000" rtlCol="0" anchor="ctr">
              <a:noAutofit/>
            </a:bodyPr>
            <a:lstStyle/>
            <a:p>
              <a:r>
                <a:rPr lang="en-US" altLang="ja-JP" sz="1200" dirty="0">
                  <a:solidFill>
                    <a:srgbClr val="0A5888"/>
                  </a:solidFill>
                  <a:latin typeface="HG丸ｺﾞｼｯｸM-PRO" panose="020F0600000000000000" pitchFamily="50" charset="-128"/>
                  <a:ea typeface="HG丸ｺﾞｼｯｸM-PRO" panose="020F0600000000000000" pitchFamily="50" charset="-128"/>
                </a:rPr>
                <a:t>【</a:t>
              </a:r>
              <a:r>
                <a:rPr lang="ja-JP" altLang="en-US" sz="1200" dirty="0">
                  <a:solidFill>
                    <a:srgbClr val="0A5888"/>
                  </a:solidFill>
                  <a:latin typeface="HG丸ｺﾞｼｯｸM-PRO" panose="020F0600000000000000" pitchFamily="50" charset="-128"/>
                  <a:ea typeface="HG丸ｺﾞｼｯｸM-PRO" panose="020F0600000000000000" pitchFamily="50" charset="-128"/>
                </a:rPr>
                <a:t>応募方法</a:t>
              </a:r>
              <a:r>
                <a:rPr lang="en-US" altLang="ja-JP" sz="1200" dirty="0">
                  <a:solidFill>
                    <a:srgbClr val="0A5888"/>
                  </a:solidFill>
                  <a:latin typeface="HG丸ｺﾞｼｯｸM-PRO" panose="020F0600000000000000" pitchFamily="50" charset="-128"/>
                  <a:ea typeface="HG丸ｺﾞｼｯｸM-PRO" panose="020F0600000000000000" pitchFamily="50" charset="-128"/>
                </a:rPr>
                <a:t>】</a:t>
              </a:r>
            </a:p>
            <a:p>
              <a:r>
                <a:rPr lang="en-US" altLang="ja-JP" sz="1200" dirty="0">
                  <a:solidFill>
                    <a:srgbClr val="0A5888"/>
                  </a:solidFill>
                  <a:latin typeface="HG丸ｺﾞｼｯｸM-PRO" panose="020F0600000000000000" pitchFamily="50" charset="-128"/>
                  <a:ea typeface="HG丸ｺﾞｼｯｸM-PRO" panose="020F0600000000000000" pitchFamily="50" charset="-128"/>
                </a:rPr>
                <a:t>Web</a:t>
              </a:r>
              <a:r>
                <a:rPr lang="ja-JP" altLang="en-US" sz="1200" dirty="0">
                  <a:solidFill>
                    <a:srgbClr val="0A5888"/>
                  </a:solidFill>
                  <a:latin typeface="HG丸ｺﾞｼｯｸM-PRO" panose="020F0600000000000000" pitchFamily="50" charset="-128"/>
                  <a:ea typeface="HG丸ｺﾞｼｯｸM-PRO" panose="020F0600000000000000" pitchFamily="50" charset="-128"/>
                </a:rPr>
                <a:t>申込：最下段に記載の</a:t>
              </a:r>
              <a:r>
                <a:rPr lang="en-US" altLang="ja-JP" sz="1200" dirty="0">
                  <a:solidFill>
                    <a:srgbClr val="0A5888"/>
                  </a:solidFill>
                  <a:latin typeface="HG丸ｺﾞｼｯｸM-PRO" panose="020F0600000000000000" pitchFamily="50" charset="-128"/>
                  <a:ea typeface="HG丸ｺﾞｼｯｸM-PRO" panose="020F0600000000000000" pitchFamily="50" charset="-128"/>
                </a:rPr>
                <a:t>QR</a:t>
              </a:r>
              <a:r>
                <a:rPr lang="ja-JP" altLang="en-US" sz="1200" dirty="0">
                  <a:solidFill>
                    <a:srgbClr val="0A5888"/>
                  </a:solidFill>
                  <a:latin typeface="HG丸ｺﾞｼｯｸM-PRO" panose="020F0600000000000000" pitchFamily="50" charset="-128"/>
                  <a:ea typeface="HG丸ｺﾞｼｯｸM-PRO" panose="020F0600000000000000" pitchFamily="50" charset="-128"/>
                </a:rPr>
                <a:t>コードを読み込み、必要事項をご入力ください。</a:t>
              </a:r>
              <a:endParaRPr lang="en-US" altLang="ja-JP" sz="12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200" dirty="0">
                  <a:solidFill>
                    <a:srgbClr val="0A5888"/>
                  </a:solidFill>
                  <a:latin typeface="HG丸ｺﾞｼｯｸM-PRO" panose="020F0600000000000000" pitchFamily="50" charset="-128"/>
                  <a:ea typeface="HG丸ｺﾞｼｯｸM-PRO" panose="020F0600000000000000" pitchFamily="50" charset="-128"/>
                </a:rPr>
                <a:t>電子メール申込：本用紙に記載の</a:t>
              </a:r>
              <a:r>
                <a:rPr lang="en-US" altLang="ja-JP" sz="1200" dirty="0">
                  <a:solidFill>
                    <a:srgbClr val="0A5888"/>
                  </a:solidFill>
                  <a:latin typeface="HG丸ｺﾞｼｯｸM-PRO" panose="020F0600000000000000" pitchFamily="50" charset="-128"/>
                  <a:ea typeface="HG丸ｺﾞｼｯｸM-PRO" panose="020F0600000000000000" pitchFamily="50" charset="-128"/>
                </a:rPr>
                <a:t>【</a:t>
              </a:r>
              <a:r>
                <a:rPr lang="ja-JP" altLang="en-US" sz="1200" dirty="0">
                  <a:solidFill>
                    <a:srgbClr val="0A5888"/>
                  </a:solidFill>
                  <a:latin typeface="HG丸ｺﾞｼｯｸM-PRO" panose="020F0600000000000000" pitchFamily="50" charset="-128"/>
                  <a:ea typeface="HG丸ｺﾞｼｯｸM-PRO" panose="020F0600000000000000" pitchFamily="50" charset="-128"/>
                </a:rPr>
                <a:t>申込者情報</a:t>
              </a:r>
              <a:r>
                <a:rPr lang="en-US" altLang="ja-JP" sz="1200" dirty="0">
                  <a:solidFill>
                    <a:srgbClr val="0A5888"/>
                  </a:solidFill>
                  <a:latin typeface="HG丸ｺﾞｼｯｸM-PRO" panose="020F0600000000000000" pitchFamily="50" charset="-128"/>
                  <a:ea typeface="HG丸ｺﾞｼｯｸM-PRO" panose="020F0600000000000000" pitchFamily="50" charset="-128"/>
                </a:rPr>
                <a:t>】</a:t>
              </a:r>
              <a:r>
                <a:rPr lang="ja-JP" altLang="en-US" sz="1200" dirty="0">
                  <a:solidFill>
                    <a:srgbClr val="0A5888"/>
                  </a:solidFill>
                  <a:latin typeface="HG丸ｺﾞｼｯｸM-PRO" panose="020F0600000000000000" pitchFamily="50" charset="-128"/>
                  <a:ea typeface="HG丸ｺﾞｼｯｸM-PRO" panose="020F0600000000000000" pitchFamily="50" charset="-128"/>
                </a:rPr>
                <a:t>の各項目を記載または添付のうえ、</a:t>
              </a:r>
              <a:r>
                <a:rPr kumimoji="1" lang="ja-JP" altLang="en-US" sz="1200" dirty="0">
                  <a:solidFill>
                    <a:schemeClr val="accent1"/>
                  </a:solidFill>
                  <a:latin typeface="HG丸ｺﾞｼｯｸM-PRO" panose="020F0600000000000000" pitchFamily="50" charset="-128"/>
                  <a:ea typeface="HG丸ｺﾞｼｯｸM-PRO" panose="020F0600000000000000" pitchFamily="50" charset="-128"/>
                </a:rPr>
                <a:t>公共施設再編・まちづくり準備室宛て（</a:t>
              </a:r>
              <a:r>
                <a:rPr kumimoji="1" lang="en-US" altLang="ja-JP" sz="1200" dirty="0">
                  <a:solidFill>
                    <a:schemeClr val="accent1"/>
                  </a:solidFill>
                  <a:latin typeface="HG丸ｺﾞｼｯｸM-PRO" panose="020F0600000000000000" pitchFamily="50" charset="-128"/>
                  <a:ea typeface="HG丸ｺﾞｼｯｸM-PRO" panose="020F0600000000000000" pitchFamily="50" charset="-128"/>
                </a:rPr>
                <a:t>shisetsu-machi@city.gyoda.lg.jp</a:t>
              </a:r>
              <a:r>
                <a:rPr kumimoji="1" lang="ja-JP" altLang="en-US" sz="1200" dirty="0">
                  <a:solidFill>
                    <a:schemeClr val="accent1"/>
                  </a:solidFill>
                  <a:latin typeface="HG丸ｺﾞｼｯｸM-PRO" panose="020F0600000000000000" pitchFamily="50" charset="-128"/>
                  <a:ea typeface="HG丸ｺﾞｼｯｸM-PRO" panose="020F0600000000000000" pitchFamily="50" charset="-128"/>
                </a:rPr>
                <a:t>）送信してください。</a:t>
              </a:r>
              <a:endParaRPr lang="en-US" altLang="ja-JP" sz="1200" dirty="0">
                <a:solidFill>
                  <a:srgbClr val="0A5888"/>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160D5B7F-9B0A-BC17-BE45-84D5FD360D12}"/>
                </a:ext>
              </a:extLst>
            </p:cNvPr>
            <p:cNvSpPr txBox="1"/>
            <p:nvPr/>
          </p:nvSpPr>
          <p:spPr>
            <a:xfrm>
              <a:off x="-5498910" y="4071239"/>
              <a:ext cx="5791718" cy="7590232"/>
            </a:xfrm>
            <a:prstGeom prst="rect">
              <a:avLst/>
            </a:prstGeom>
            <a:solidFill>
              <a:srgbClr val="FEE5E2"/>
            </a:solidFill>
          </p:spPr>
          <p:txBody>
            <a:bodyPr wrap="square" lIns="36000" tIns="36000" rIns="36000" bIns="36000" rtlCol="0" anchor="t">
              <a:noAutofit/>
            </a:bodyPr>
            <a:lstStyle/>
            <a:p>
              <a:r>
                <a:rPr lang="en-US" altLang="ja-JP" sz="1200" dirty="0">
                  <a:solidFill>
                    <a:srgbClr val="0A5888"/>
                  </a:solidFill>
                  <a:latin typeface="HG丸ｺﾞｼｯｸM-PRO" panose="020F0600000000000000" pitchFamily="50" charset="-128"/>
                  <a:ea typeface="HG丸ｺﾞｼｯｸM-PRO" panose="020F0600000000000000" pitchFamily="50" charset="-128"/>
                </a:rPr>
                <a:t>【</a:t>
              </a:r>
              <a:r>
                <a:rPr lang="ja-JP" altLang="en-US" sz="1200" dirty="0">
                  <a:solidFill>
                    <a:srgbClr val="0A5888"/>
                  </a:solidFill>
                  <a:latin typeface="HG丸ｺﾞｼｯｸM-PRO" panose="020F0600000000000000" pitchFamily="50" charset="-128"/>
                  <a:ea typeface="HG丸ｺﾞｼｯｸM-PRO" panose="020F0600000000000000" pitchFamily="50" charset="-128"/>
                </a:rPr>
                <a:t>申込者情報</a:t>
              </a:r>
              <a:r>
                <a:rPr lang="en-US" altLang="ja-JP" sz="1200" dirty="0">
                  <a:solidFill>
                    <a:srgbClr val="0A5888"/>
                  </a:solidFill>
                  <a:latin typeface="HG丸ｺﾞｼｯｸM-PRO" panose="020F0600000000000000" pitchFamily="50" charset="-128"/>
                  <a:ea typeface="HG丸ｺﾞｼｯｸM-PRO" panose="020F0600000000000000" pitchFamily="50" charset="-128"/>
                </a:rPr>
                <a:t>】</a:t>
              </a:r>
              <a:r>
                <a:rPr lang="ja-JP" altLang="en-US" sz="1200" u="sng" dirty="0">
                  <a:solidFill>
                    <a:srgbClr val="0A5888"/>
                  </a:solidFill>
                  <a:latin typeface="HG丸ｺﾞｼｯｸM-PRO" panose="020F0600000000000000" pitchFamily="50" charset="-128"/>
                  <a:ea typeface="HG丸ｺﾞｼｯｸM-PRO" panose="020F0600000000000000" pitchFamily="50" charset="-128"/>
                </a:rPr>
                <a:t>＊の質問は必須事項になります。</a:t>
              </a:r>
              <a:endParaRPr lang="en-US" altLang="ja-JP" sz="1200" u="sng"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１</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お名前</a:t>
              </a:r>
              <a:r>
                <a:rPr lang="ja-JP" altLang="en-US" sz="10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　</a:t>
              </a:r>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２</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ご年齢</a:t>
              </a:r>
              <a:r>
                <a:rPr lang="ja-JP" altLang="en-US" sz="1050" b="1" dirty="0">
                  <a:solidFill>
                    <a:srgbClr val="0A5888"/>
                  </a:solidFill>
                  <a:latin typeface="HG丸ｺﾞｼｯｸM-PRO" panose="020F0600000000000000" pitchFamily="50" charset="-128"/>
                  <a:ea typeface="HG丸ｺﾞｼｯｸM-PRO" panose="020F0600000000000000" pitchFamily="50" charset="-128"/>
                </a:rPr>
                <a:t>＊</a:t>
              </a:r>
              <a:endParaRPr lang="en-US" altLang="ja-JP" sz="1400" b="1"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３</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お住まい</a:t>
              </a:r>
              <a:r>
                <a:rPr lang="ja-JP" altLang="en-US" sz="1000" dirty="0">
                  <a:solidFill>
                    <a:srgbClr val="0A5888"/>
                  </a:solidFill>
                  <a:latin typeface="HG丸ｺﾞｼｯｸM-PRO" panose="020F0600000000000000" pitchFamily="50" charset="-128"/>
                  <a:ea typeface="HG丸ｺﾞｼｯｸM-PRO" panose="020F0600000000000000" pitchFamily="50" charset="-128"/>
                </a:rPr>
                <a:t>（都道府県から記載してください）＊</a:t>
              </a:r>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４</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勤務先、学校名</a:t>
              </a:r>
              <a:r>
                <a:rPr lang="ja-JP" altLang="en-US" sz="1000" dirty="0">
                  <a:solidFill>
                    <a:srgbClr val="0A5888"/>
                  </a:solidFill>
                  <a:latin typeface="HG丸ｺﾞｼｯｸM-PRO" panose="020F0600000000000000" pitchFamily="50" charset="-128"/>
                  <a:ea typeface="HG丸ｺﾞｼｯｸM-PRO" panose="020F0600000000000000" pitchFamily="50" charset="-128"/>
                </a:rPr>
                <a:t>（市外在住の方は記載してください。）</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５</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メールアドレス</a:t>
              </a:r>
              <a:r>
                <a:rPr lang="ja-JP" altLang="en-US" sz="1000" dirty="0">
                  <a:solidFill>
                    <a:srgbClr val="0A5888"/>
                  </a:solidFill>
                  <a:latin typeface="HG丸ｺﾞｼｯｸM-PRO" panose="020F0600000000000000" pitchFamily="50" charset="-128"/>
                  <a:ea typeface="HG丸ｺﾞｼｯｸM-PRO" panose="020F0600000000000000" pitchFamily="50" charset="-128"/>
                </a:rPr>
                <a:t>（参加いただく方には、原則メールでご連絡させていただきます。）＊</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ja-JP" altLang="en-US"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６</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電話番号</a:t>
              </a:r>
              <a:r>
                <a:rPr lang="ja-JP" altLang="en-US" sz="1000" dirty="0">
                  <a:solidFill>
                    <a:srgbClr val="0A5888"/>
                  </a:solidFill>
                  <a:latin typeface="HG丸ｺﾞｼｯｸM-PRO" panose="020F0600000000000000" pitchFamily="50" charset="-128"/>
                  <a:ea typeface="HG丸ｺﾞｼｯｸM-PRO" panose="020F0600000000000000" pitchFamily="50" charset="-128"/>
                </a:rPr>
                <a:t>（平日の日中につながる連絡先を記載してください。参加いただく方で、メール</a:t>
              </a:r>
              <a:endParaRPr lang="en-US" altLang="ja-JP" sz="10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000" dirty="0">
                  <a:solidFill>
                    <a:srgbClr val="0A5888"/>
                  </a:solidFill>
                  <a:latin typeface="HG丸ｺﾞｼｯｸM-PRO" panose="020F0600000000000000" pitchFamily="50" charset="-128"/>
                  <a:ea typeface="HG丸ｺﾞｼｯｸM-PRO" panose="020F0600000000000000" pitchFamily="50" charset="-128"/>
                </a:rPr>
                <a:t>　　　　 　　　　　アドレスをお持ちでない方には、お電話にてご連絡させていただきます。）＊</a:t>
              </a:r>
            </a:p>
            <a:p>
              <a:endParaRPr lang="ja-JP" altLang="en-US"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７</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本ワークショップを知ったきっかけ</a:t>
              </a:r>
              <a:endParaRPr lang="en-US" altLang="ja-JP" sz="1400" b="1"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000" dirty="0">
                  <a:solidFill>
                    <a:srgbClr val="0A5888"/>
                  </a:solidFill>
                  <a:latin typeface="HG丸ｺﾞｼｯｸM-PRO" panose="020F0600000000000000" pitchFamily="50" charset="-128"/>
                  <a:ea typeface="HG丸ｺﾞｼｯｸM-PRO" panose="020F0600000000000000" pitchFamily="50" charset="-128"/>
                </a:rPr>
                <a:t>　　（当てはまるものを選択して記載してください。）＊</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・市ホームページ</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・市報ぎょうだ</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SNS</a:t>
              </a:r>
            </a:p>
            <a:p>
              <a:r>
                <a:rPr lang="ja-JP" altLang="en-US" sz="1400" dirty="0">
                  <a:latin typeface="HG丸ｺﾞｼｯｸM-PRO" panose="020F0600000000000000" pitchFamily="50" charset="-128"/>
                  <a:ea typeface="HG丸ｺﾞｼｯｸM-PRO" panose="020F0600000000000000" pitchFamily="50" charset="-128"/>
                </a:rPr>
                <a:t>　　・その他</a:t>
              </a:r>
              <a:r>
                <a:rPr lang="ja-JP" altLang="en-US" sz="1000" dirty="0">
                  <a:latin typeface="HG丸ｺﾞｼｯｸM-PRO" panose="020F0600000000000000" pitchFamily="50" charset="-128"/>
                  <a:ea typeface="HG丸ｺﾞｼｯｸM-PRO" panose="020F0600000000000000" pitchFamily="50" charset="-128"/>
                </a:rPr>
                <a:t>（具体的に記載してください）</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８</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子ども同伴の希望</a:t>
              </a:r>
              <a:endParaRPr lang="en-US" altLang="ja-JP" sz="1400" b="1"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000" dirty="0">
                  <a:solidFill>
                    <a:srgbClr val="0A5888"/>
                  </a:solidFill>
                  <a:latin typeface="HG丸ｺﾞｼｯｸM-PRO" panose="020F0600000000000000" pitchFamily="50" charset="-128"/>
                  <a:ea typeface="HG丸ｺﾞｼｯｸM-PRO" panose="020F0600000000000000" pitchFamily="50" charset="-128"/>
                </a:rPr>
                <a:t>　　（当てはまるものを選択して記載してください。）＊</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・あり</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・なし</a:t>
              </a:r>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９</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託児希望の有無</a:t>
              </a:r>
              <a:endParaRPr lang="en-US" altLang="ja-JP" sz="1400" b="1"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000" dirty="0">
                  <a:solidFill>
                    <a:srgbClr val="0A5888"/>
                  </a:solidFill>
                  <a:latin typeface="HG丸ｺﾞｼｯｸM-PRO" panose="020F0600000000000000" pitchFamily="50" charset="-128"/>
                  <a:ea typeface="HG丸ｺﾞｼｯｸM-PRO" panose="020F0600000000000000" pitchFamily="50" charset="-128"/>
                </a:rPr>
                <a:t>　　（当てはまるものを選択して記載してください。）</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・あり</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・なし</a:t>
              </a:r>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solidFill>
                    <a:srgbClr val="0A5888"/>
                  </a:solidFill>
                  <a:latin typeface="HG丸ｺﾞｼｯｸM-PRO" panose="020F0600000000000000" pitchFamily="50" charset="-128"/>
                  <a:ea typeface="HG丸ｺﾞｼｯｸM-PRO" panose="020F0600000000000000" pitchFamily="50" charset="-128"/>
                </a:rPr>
                <a:t>　</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10.</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行田市中心市街地に欲しい場所</a:t>
              </a:r>
              <a:endParaRPr lang="en-US" altLang="ja-JP" sz="1400" b="1"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000" dirty="0">
                  <a:solidFill>
                    <a:srgbClr val="0A5888"/>
                  </a:solidFill>
                  <a:latin typeface="HG丸ｺﾞｼｯｸM-PRO" panose="020F0600000000000000" pitchFamily="50" charset="-128"/>
                  <a:ea typeface="HG丸ｺﾞｼｯｸM-PRO" panose="020F0600000000000000" pitchFamily="50" charset="-128"/>
                </a:rPr>
                <a:t>　　（イメージがあれば、記載してください。</a:t>
              </a:r>
              <a:endParaRPr lang="en-US" altLang="ja-JP" sz="10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000" dirty="0">
                  <a:solidFill>
                    <a:srgbClr val="0A5888"/>
                  </a:solidFill>
                  <a:latin typeface="HG丸ｺﾞｼｯｸM-PRO" panose="020F0600000000000000" pitchFamily="50" charset="-128"/>
                  <a:ea typeface="HG丸ｺﾞｼｯｸM-PRO" panose="020F0600000000000000" pitchFamily="50" charset="-128"/>
                </a:rPr>
                <a:t>　　　例：みんなが集まって活動できる場所</a:t>
              </a:r>
              <a:r>
                <a:rPr lang="en-US" altLang="ja-JP" sz="1000" dirty="0">
                  <a:solidFill>
                    <a:srgbClr val="0A5888"/>
                  </a:solidFill>
                  <a:latin typeface="HG丸ｺﾞｼｯｸM-PRO" panose="020F0600000000000000" pitchFamily="50" charset="-128"/>
                  <a:ea typeface="HG丸ｺﾞｼｯｸM-PRO" panose="020F0600000000000000" pitchFamily="50" charset="-128"/>
                </a:rPr>
                <a:t>/</a:t>
              </a:r>
              <a:r>
                <a:rPr lang="ja-JP" altLang="en-US" sz="1000" dirty="0">
                  <a:solidFill>
                    <a:srgbClr val="0A5888"/>
                  </a:solidFill>
                  <a:latin typeface="HG丸ｺﾞｼｯｸM-PRO" panose="020F0600000000000000" pitchFamily="50" charset="-128"/>
                  <a:ea typeface="HG丸ｺﾞｼｯｸM-PRO" panose="020F0600000000000000" pitchFamily="50" charset="-128"/>
                </a:rPr>
                <a:t>子どもが遊べる場所　など）　</a:t>
              </a:r>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A5888"/>
                  </a:solidFill>
                  <a:latin typeface="HG丸ｺﾞｼｯｸM-PRO" panose="020F0600000000000000" pitchFamily="50" charset="-128"/>
                  <a:ea typeface="HG丸ｺﾞｼｯｸM-PRO" panose="020F0600000000000000" pitchFamily="50" charset="-128"/>
                </a:rPr>
                <a:t>　</a:t>
              </a:r>
              <a:r>
                <a:rPr lang="en-US" altLang="ja-JP" sz="1400" b="1" dirty="0">
                  <a:solidFill>
                    <a:srgbClr val="0A5888"/>
                  </a:solidFill>
                  <a:latin typeface="HG丸ｺﾞｼｯｸM-PRO" panose="020F0600000000000000" pitchFamily="50" charset="-128"/>
                  <a:ea typeface="HG丸ｺﾞｼｯｸM-PRO" panose="020F0600000000000000" pitchFamily="50" charset="-128"/>
                </a:rPr>
                <a:t>11.</a:t>
              </a:r>
              <a:r>
                <a:rPr lang="ja-JP" altLang="en-US" sz="1400" b="1" dirty="0">
                  <a:solidFill>
                    <a:srgbClr val="0A5888"/>
                  </a:solidFill>
                  <a:latin typeface="HG丸ｺﾞｼｯｸM-PRO" panose="020F0600000000000000" pitchFamily="50" charset="-128"/>
                  <a:ea typeface="HG丸ｺﾞｼｯｸM-PRO" panose="020F0600000000000000" pitchFamily="50" charset="-128"/>
                </a:rPr>
                <a:t>ご質問・ご要望</a:t>
              </a:r>
              <a:endParaRPr lang="en-US" altLang="ja-JP" sz="1400" b="1"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a:p>
              <a:endParaRPr lang="en-US" altLang="ja-JP" sz="1400" dirty="0">
                <a:solidFill>
                  <a:srgbClr val="0A5888"/>
                </a:solidFill>
                <a:latin typeface="HG丸ｺﾞｼｯｸM-PRO" panose="020F0600000000000000" pitchFamily="50" charset="-128"/>
                <a:ea typeface="HG丸ｺﾞｼｯｸM-PRO" panose="020F0600000000000000" pitchFamily="50" charset="-128"/>
              </a:endParaRPr>
            </a:p>
          </p:txBody>
        </p:sp>
      </p:grpSp>
      <p:grpSp>
        <p:nvGrpSpPr>
          <p:cNvPr id="71" name="グループ化 70">
            <a:extLst>
              <a:ext uri="{FF2B5EF4-FFF2-40B4-BE49-F238E27FC236}">
                <a16:creationId xmlns:a16="http://schemas.microsoft.com/office/drawing/2014/main" id="{48208FDA-9797-CA0E-596F-B60F4EB0CA64}"/>
              </a:ext>
            </a:extLst>
          </p:cNvPr>
          <p:cNvGrpSpPr/>
          <p:nvPr/>
        </p:nvGrpSpPr>
        <p:grpSpPr>
          <a:xfrm>
            <a:off x="4802197" y="8372156"/>
            <a:ext cx="1508758" cy="1225940"/>
            <a:chOff x="9800722" y="4824515"/>
            <a:chExt cx="1986030" cy="1582735"/>
          </a:xfrm>
        </p:grpSpPr>
        <p:pic>
          <p:nvPicPr>
            <p:cNvPr id="72" name="図 71" descr="QR コード&#10;&#10;AI 生成コンテンツは誤りを含む可能性があります。">
              <a:extLst>
                <a:ext uri="{FF2B5EF4-FFF2-40B4-BE49-F238E27FC236}">
                  <a16:creationId xmlns:a16="http://schemas.microsoft.com/office/drawing/2014/main" id="{D30B2FF9-1013-0D3A-57F9-6F54B85A9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178" y="5182131"/>
              <a:ext cx="1225117" cy="1225119"/>
            </a:xfrm>
            <a:prstGeom prst="rect">
              <a:avLst/>
            </a:prstGeom>
          </p:spPr>
        </p:pic>
        <p:sp>
          <p:nvSpPr>
            <p:cNvPr id="73" name="テキスト ボックス 72">
              <a:extLst>
                <a:ext uri="{FF2B5EF4-FFF2-40B4-BE49-F238E27FC236}">
                  <a16:creationId xmlns:a16="http://schemas.microsoft.com/office/drawing/2014/main" id="{34E3CB5D-26A6-BDFA-728F-9507A8E100D1}"/>
                </a:ext>
              </a:extLst>
            </p:cNvPr>
            <p:cNvSpPr txBox="1"/>
            <p:nvPr/>
          </p:nvSpPr>
          <p:spPr>
            <a:xfrm>
              <a:off x="9800722" y="4824515"/>
              <a:ext cx="1986030" cy="357616"/>
            </a:xfrm>
            <a:prstGeom prst="rect">
              <a:avLst/>
            </a:prstGeom>
            <a:noFill/>
          </p:spPr>
          <p:txBody>
            <a:bodyPr wrap="square" rtlCol="0">
              <a:spAutoFit/>
            </a:bodyPr>
            <a:lstStyle/>
            <a:p>
              <a:pPr algn="ctr"/>
              <a:r>
                <a:rPr kumimoji="1" lang="ja-JP" altLang="en-US" sz="1200" b="1" dirty="0">
                  <a:solidFill>
                    <a:srgbClr val="262626"/>
                  </a:solidFill>
                </a:rPr>
                <a:t>申込フォーム</a:t>
              </a:r>
              <a:endParaRPr kumimoji="1" lang="en-US" altLang="ja-JP" sz="1200" b="1" dirty="0">
                <a:solidFill>
                  <a:srgbClr val="262626"/>
                </a:solidFill>
              </a:endParaRPr>
            </a:p>
          </p:txBody>
        </p:sp>
      </p:grpSp>
    </p:spTree>
    <p:extLst>
      <p:ext uri="{BB962C8B-B14F-4D97-AF65-F5344CB8AC3E}">
        <p14:creationId xmlns:p14="http://schemas.microsoft.com/office/powerpoint/2010/main" val="41553727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705</Words>
  <Application>Microsoft Office PowerPoint</Application>
  <PresentationFormat>A4 210 x 297 mm</PresentationFormat>
  <Paragraphs>80</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Aptos</vt:lpstr>
      <vt:lpstr>Aptos Display</vt:lpstr>
      <vt:lpstr>HG丸ｺﾞｼｯｸM-PRO</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八幡　加奈</dc:creator>
  <cp:lastModifiedBy>西尾　裕介</cp:lastModifiedBy>
  <cp:revision>4</cp:revision>
  <dcterms:modified xsi:type="dcterms:W3CDTF">2026-01-14T08:13:00Z</dcterms:modified>
</cp:coreProperties>
</file>