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4277" r:id="rId1"/>
  </p:sldMasterIdLst>
  <p:notesMasterIdLst>
    <p:notesMasterId r:id="rId6"/>
  </p:notesMasterIdLst>
  <p:handoutMasterIdLst>
    <p:handoutMasterId r:id="rId7"/>
  </p:handoutMasterIdLst>
  <p:sldIdLst>
    <p:sldId id="1981" r:id="rId2"/>
    <p:sldId id="1977" r:id="rId3"/>
    <p:sldId id="1980" r:id="rId4"/>
    <p:sldId id="1979" r:id="rId5"/>
  </p:sldIdLst>
  <p:sldSz cx="9906000" cy="6858000" type="A4"/>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杉浦 美奈" initials="杉浦 美奈" lastIdx="19" clrIdx="0"/>
  <p:cmAuthor id="1" name="加賀田" initials="ㅤ" lastIdx="6" clrIdx="1">
    <p:extLst>
      <p:ext uri="{19B8F6BF-5375-455C-9EA6-DF929625EA0E}">
        <p15:presenceInfo xmlns:p15="http://schemas.microsoft.com/office/powerpoint/2012/main" userId="加賀田" providerId="None"/>
      </p:ext>
    </p:extLst>
  </p:cmAuthor>
  <p:cmAuthor id="2" name="加賀田茂史" initials="加賀田茂史" lastIdx="1" clrIdx="2">
    <p:extLst>
      <p:ext uri="{19B8F6BF-5375-455C-9EA6-DF929625EA0E}">
        <p15:presenceInfo xmlns:p15="http://schemas.microsoft.com/office/powerpoint/2012/main" userId="加賀田茂史"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FFFF"/>
    <a:srgbClr val="E8F4F8"/>
    <a:srgbClr val="BFBFBF"/>
    <a:srgbClr val="FDBFEA"/>
    <a:srgbClr val="FFFBE1"/>
    <a:srgbClr val="FB7133"/>
    <a:srgbClr val="F96FDB"/>
    <a:srgbClr val="FEE2F5"/>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784" autoAdjust="0"/>
  </p:normalViewPr>
  <p:slideViewPr>
    <p:cSldViewPr snapToGrid="0">
      <p:cViewPr varScale="1">
        <p:scale>
          <a:sx n="72" d="100"/>
          <a:sy n="72" d="100"/>
        </p:scale>
        <p:origin x="1176" y="72"/>
      </p:cViewPr>
      <p:guideLst/>
    </p:cSldViewPr>
  </p:slideViewPr>
  <p:outlineViewPr>
    <p:cViewPr>
      <p:scale>
        <a:sx n="33" d="100"/>
        <a:sy n="33" d="100"/>
      </p:scale>
      <p:origin x="0" y="0"/>
    </p:cViewPr>
  </p:outlineViewPr>
  <p:notesTextViewPr>
    <p:cViewPr>
      <p:scale>
        <a:sx n="75" d="100"/>
        <a:sy n="75" d="100"/>
      </p:scale>
      <p:origin x="0" y="0"/>
    </p:cViewPr>
  </p:notesTextViewPr>
  <p:sorterViewPr>
    <p:cViewPr>
      <p:scale>
        <a:sx n="100" d="100"/>
        <a:sy n="100" d="100"/>
      </p:scale>
      <p:origin x="0" y="0"/>
    </p:cViewPr>
  </p:sorterViewPr>
  <p:notesViewPr>
    <p:cSldViewPr snapToGrid="0">
      <p:cViewPr varScale="1">
        <p:scale>
          <a:sx n="52" d="100"/>
          <a:sy n="52" d="100"/>
        </p:scale>
        <p:origin x="296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3607E4E2-CFA0-46C6-BB55-E0C88AFE24F0}" type="datetimeFigureOut">
              <a:rPr kumimoji="1" lang="ja-JP" altLang="en-US" smtClean="0"/>
              <a:t>2024/5/10</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2965DB46-3EB4-47E0-8378-A1C350B4AD96}" type="slidenum">
              <a:rPr kumimoji="1" lang="ja-JP" altLang="en-US" smtClean="0"/>
              <a:t>‹#›</a:t>
            </a:fld>
            <a:endParaRPr kumimoji="1" lang="ja-JP" altLang="en-US"/>
          </a:p>
        </p:txBody>
      </p:sp>
    </p:spTree>
    <p:extLst>
      <p:ext uri="{BB962C8B-B14F-4D97-AF65-F5344CB8AC3E}">
        <p14:creationId xmlns:p14="http://schemas.microsoft.com/office/powerpoint/2010/main" val="302306114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67"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1568"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6E294583-9EF6-4612-9CD6-64065BAACB5B}" type="datetimeFigureOut">
              <a:rPr kumimoji="1" lang="ja-JP" altLang="en-US" smtClean="0"/>
              <a:t>2024/5/10</a:t>
            </a:fld>
            <a:endParaRPr kumimoji="1" lang="ja-JP" altLang="en-US"/>
          </a:p>
        </p:txBody>
      </p:sp>
      <p:sp>
        <p:nvSpPr>
          <p:cNvPr id="1569"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1570"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571"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1572"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34C5FD41-BF19-4E23-9EC3-86ED6F22D42B}" type="slidenum">
              <a:rPr kumimoji="1" lang="ja-JP" altLang="en-US" smtClean="0"/>
              <a:t>‹#›</a:t>
            </a:fld>
            <a:endParaRPr kumimoji="1" lang="ja-JP" altLang="en-US"/>
          </a:p>
        </p:txBody>
      </p:sp>
    </p:spTree>
    <p:extLst>
      <p:ext uri="{BB962C8B-B14F-4D97-AF65-F5344CB8AC3E}">
        <p14:creationId xmlns:p14="http://schemas.microsoft.com/office/powerpoint/2010/main" val="54830584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294563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69213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0298160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6"/>
            <a:ext cx="9906000" cy="333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833299" y="3284539"/>
            <a:ext cx="8072702" cy="73025"/>
          </a:xfrm>
          <a:prstGeom prst="rect">
            <a:avLst/>
          </a:prstGeom>
          <a:solidFill>
            <a:srgbClr val="0066CC"/>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pic>
        <p:nvPicPr>
          <p:cNvPr id="6" name="Picture 11"/>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 y="6051551"/>
            <a:ext cx="2301081" cy="47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 Box 12"/>
          <p:cNvSpPr txBox="1">
            <a:spLocks noChangeArrowheads="1"/>
          </p:cNvSpPr>
          <p:nvPr userDrawn="1"/>
        </p:nvSpPr>
        <p:spPr bwMode="auto">
          <a:xfrm>
            <a:off x="1" y="6524625"/>
            <a:ext cx="364292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8" name="テキスト ボックス 18"/>
          <p:cNvSpPr txBox="1">
            <a:spLocks noChangeArrowheads="1"/>
          </p:cNvSpPr>
          <p:nvPr userDrawn="1"/>
        </p:nvSpPr>
        <p:spPr bwMode="auto">
          <a:xfrm>
            <a:off x="8659152" y="57151"/>
            <a:ext cx="1209013" cy="276999"/>
          </a:xfrm>
          <a:prstGeom prst="rect">
            <a:avLst/>
          </a:prstGeom>
          <a:noFill/>
          <a:ln w="19050">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r>
              <a:rPr lang="en-US" altLang="ja-JP" sz="1200" b="1"/>
              <a:t>【</a:t>
            </a:r>
            <a:r>
              <a:rPr lang="ja-JP" altLang="en-US" sz="1200" b="1"/>
              <a:t>機密性２</a:t>
            </a:r>
            <a:r>
              <a:rPr lang="en-US" altLang="ja-JP" sz="1200" b="1"/>
              <a:t>】</a:t>
            </a:r>
          </a:p>
        </p:txBody>
      </p:sp>
      <p:sp>
        <p:nvSpPr>
          <p:cNvPr id="3074" name="Rectangle 2"/>
          <p:cNvSpPr>
            <a:spLocks noGrp="1" noChangeArrowheads="1"/>
          </p:cNvSpPr>
          <p:nvPr>
            <p:ph type="ctrTitle"/>
          </p:nvPr>
        </p:nvSpPr>
        <p:spPr>
          <a:xfrm>
            <a:off x="1754187" y="2133601"/>
            <a:ext cx="8151813" cy="1470025"/>
          </a:xfrm>
        </p:spPr>
        <p:txBody>
          <a:bodyPr/>
          <a:lstStyle>
            <a:lvl1pPr>
              <a:defRPr sz="4000"/>
            </a:lvl1pPr>
          </a:lstStyle>
          <a:p>
            <a:r>
              <a:rPr lang="ja-JP" altLang="en-US"/>
              <a:t>マスター タイトルの書式設定</a:t>
            </a:r>
          </a:p>
        </p:txBody>
      </p:sp>
      <p:sp>
        <p:nvSpPr>
          <p:cNvPr id="3075" name="Rectangle 3"/>
          <p:cNvSpPr>
            <a:spLocks noGrp="1" noChangeArrowheads="1"/>
          </p:cNvSpPr>
          <p:nvPr>
            <p:ph type="subTitle" idx="1"/>
          </p:nvPr>
        </p:nvSpPr>
        <p:spPr>
          <a:xfrm>
            <a:off x="1485900" y="3886200"/>
            <a:ext cx="6934200" cy="1752600"/>
          </a:xfrm>
        </p:spPr>
        <p:txBody>
          <a:bodyPr/>
          <a:lstStyle>
            <a:lvl1pPr marL="0" indent="0" algn="ctr">
              <a:buFontTx/>
              <a:buNone/>
              <a:defRPr/>
            </a:lvl1pPr>
          </a:lstStyle>
          <a:p>
            <a:r>
              <a:rPr lang="ja-JP" altLang="en-US"/>
              <a:t>マスター サブタイトルの書式設定</a:t>
            </a:r>
          </a:p>
        </p:txBody>
      </p:sp>
      <p:sp>
        <p:nvSpPr>
          <p:cNvPr id="9" name="Rectangle 4"/>
          <p:cNvSpPr>
            <a:spLocks noGrp="1" noChangeArrowheads="1"/>
          </p:cNvSpPr>
          <p:nvPr>
            <p:ph type="dt" sz="half" idx="10"/>
          </p:nvPr>
        </p:nvSpPr>
        <p:spPr/>
        <p:txBody>
          <a:bodyPr/>
          <a:lstStyle>
            <a:lvl1pPr>
              <a:defRPr/>
            </a:lvl1pPr>
          </a:lstStyle>
          <a:p>
            <a:pPr>
              <a:defRPr/>
            </a:pPr>
            <a:endParaRPr lang="en-US" altLang="ja-JP"/>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7099300" y="6245225"/>
            <a:ext cx="23114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719950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2665070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58025" y="1"/>
            <a:ext cx="2352675"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1"/>
            <a:ext cx="6892925"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328169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983931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1536190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791017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570847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3956952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593998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026079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98796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図 13"/>
          <p:cNvPicPr>
            <a:picLocks noChangeAspect="1"/>
          </p:cNvPicPr>
          <p:nvPr userDrawn="1"/>
        </p:nvPicPr>
        <p:blipFill rotWithShape="1">
          <a:blip r:embed="rId13" cstate="print">
            <a:extLst>
              <a:ext uri="{28A0092B-C50C-407E-A947-70E740481C1C}">
                <a14:useLocalDpi xmlns:a14="http://schemas.microsoft.com/office/drawing/2010/main" val="0"/>
              </a:ext>
            </a:extLst>
          </a:blip>
          <a:srcRect t="61802" b="18136"/>
          <a:stretch/>
        </p:blipFill>
        <p:spPr>
          <a:xfrm>
            <a:off x="1" y="90"/>
            <a:ext cx="9906000" cy="910611"/>
          </a:xfrm>
          <a:prstGeom prst="rect">
            <a:avLst/>
          </a:prstGeom>
        </p:spPr>
      </p:pic>
      <p:sp>
        <p:nvSpPr>
          <p:cNvPr id="1026" name="Rectangle 3"/>
          <p:cNvSpPr>
            <a:spLocks noGrp="1" noChangeArrowheads="1"/>
          </p:cNvSpPr>
          <p:nvPr>
            <p:ph type="body" idx="1"/>
          </p:nvPr>
        </p:nvSpPr>
        <p:spPr bwMode="auto">
          <a:xfrm>
            <a:off x="495300" y="1600201"/>
            <a:ext cx="89154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594600" y="6237288"/>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sp>
        <p:nvSpPr>
          <p:cNvPr id="1031" name="Rectangle 2"/>
          <p:cNvSpPr>
            <a:spLocks noGrp="1" noChangeArrowheads="1"/>
          </p:cNvSpPr>
          <p:nvPr>
            <p:ph type="title"/>
          </p:nvPr>
        </p:nvSpPr>
        <p:spPr bwMode="auto">
          <a:xfrm>
            <a:off x="1" y="0"/>
            <a:ext cx="5343393" cy="47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extLst>
      <p:ext uri="{BB962C8B-B14F-4D97-AF65-F5344CB8AC3E}">
        <p14:creationId xmlns:p14="http://schemas.microsoft.com/office/powerpoint/2010/main" val="1437502402"/>
      </p:ext>
    </p:extLst>
  </p:cSld>
  <p:clrMap bg1="lt1" tx1="dk1" bg2="lt2" tx2="dk2" accent1="accent1" accent2="accent2" accent3="accent3" accent4="accent4" accent5="accent5" accent6="accent6" hlink="hlink" folHlink="folHlink"/>
  <p:sldLayoutIdLst>
    <p:sldLayoutId id="2147484278" r:id="rId1"/>
    <p:sldLayoutId id="2147484279" r:id="rId2"/>
    <p:sldLayoutId id="2147484280" r:id="rId3"/>
    <p:sldLayoutId id="2147484281" r:id="rId4"/>
    <p:sldLayoutId id="2147484282" r:id="rId5"/>
    <p:sldLayoutId id="2147484283" r:id="rId6"/>
    <p:sldLayoutId id="2147484284" r:id="rId7"/>
    <p:sldLayoutId id="2147484285" r:id="rId8"/>
    <p:sldLayoutId id="2147484286" r:id="rId9"/>
    <p:sldLayoutId id="2147484287" r:id="rId10"/>
    <p:sldLayoutId id="2147484288" r:id="rId11"/>
  </p:sldLayoutIdLst>
  <p:hf sldNum="0"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2208528-0FC5-4B23-9BBC-7D51E7D1B650}"/>
              </a:ext>
            </a:extLst>
          </p:cNvPr>
          <p:cNvSpPr>
            <a:spLocks noGrp="1"/>
          </p:cNvSpPr>
          <p:nvPr>
            <p:ph type="title"/>
          </p:nvPr>
        </p:nvSpPr>
        <p:spPr>
          <a:xfrm>
            <a:off x="3431070" y="47449"/>
            <a:ext cx="3043859" cy="731836"/>
          </a:xfrm>
        </p:spPr>
        <p:txBody>
          <a:bodyPr/>
          <a:lstStyle/>
          <a:p>
            <a:pPr algn="ctr"/>
            <a:r>
              <a:rPr kumimoji="1" lang="ja-JP" altLang="en-US" sz="3200" dirty="0">
                <a:solidFill>
                  <a:schemeClr val="tx1"/>
                </a:solidFill>
              </a:rPr>
              <a:t>企画提案書</a:t>
            </a:r>
          </a:p>
        </p:txBody>
      </p:sp>
      <p:sp>
        <p:nvSpPr>
          <p:cNvPr id="5" name="テキスト ボックス 4">
            <a:extLst>
              <a:ext uri="{FF2B5EF4-FFF2-40B4-BE49-F238E27FC236}">
                <a16:creationId xmlns:a16="http://schemas.microsoft.com/office/drawing/2014/main" id="{74ECC55C-60B5-4B6E-BC31-30C4D428FCE7}"/>
              </a:ext>
            </a:extLst>
          </p:cNvPr>
          <p:cNvSpPr txBox="1"/>
          <p:nvPr/>
        </p:nvSpPr>
        <p:spPr>
          <a:xfrm>
            <a:off x="265043" y="225287"/>
            <a:ext cx="1895061" cy="369332"/>
          </a:xfrm>
          <a:prstGeom prst="rect">
            <a:avLst/>
          </a:prstGeom>
          <a:noFill/>
        </p:spPr>
        <p:txBody>
          <a:bodyPr wrap="square" rtlCol="0">
            <a:spAutoFit/>
          </a:bodyPr>
          <a:lstStyle/>
          <a:p>
            <a:r>
              <a:rPr kumimoji="1" lang="ja-JP" altLang="en-US" dirty="0">
                <a:latin typeface="メイリオ" panose="020B0604030504040204" pitchFamily="50" charset="-128"/>
                <a:ea typeface="メイリオ" panose="020B0604030504040204" pitchFamily="50" charset="-128"/>
              </a:rPr>
              <a:t>様式１２</a:t>
            </a:r>
          </a:p>
        </p:txBody>
      </p:sp>
      <p:sp>
        <p:nvSpPr>
          <p:cNvPr id="7" name="テキスト ボックス 6">
            <a:extLst>
              <a:ext uri="{FF2B5EF4-FFF2-40B4-BE49-F238E27FC236}">
                <a16:creationId xmlns:a16="http://schemas.microsoft.com/office/drawing/2014/main" id="{B5CFCB74-1731-44DB-9F7E-2A2630FD3EBB}"/>
              </a:ext>
            </a:extLst>
          </p:cNvPr>
          <p:cNvSpPr txBox="1"/>
          <p:nvPr/>
        </p:nvSpPr>
        <p:spPr>
          <a:xfrm>
            <a:off x="294859" y="779285"/>
            <a:ext cx="9316279" cy="1107996"/>
          </a:xfrm>
          <a:prstGeom prst="rect">
            <a:avLst/>
          </a:prstGeom>
          <a:noFill/>
        </p:spPr>
        <p:txBody>
          <a:bodyPr wrap="square" rtlCol="0">
            <a:spAutoFit/>
          </a:bodyPr>
          <a:lstStyle/>
          <a:p>
            <a:r>
              <a:rPr kumimoji="1" lang="ja-JP" altLang="en-US" b="1" dirty="0"/>
              <a:t>１、「行田市乗合型</a:t>
            </a:r>
            <a:r>
              <a:rPr kumimoji="1" lang="en-US" altLang="ja-JP" b="1" dirty="0"/>
              <a:t>AI</a:t>
            </a:r>
            <a:r>
              <a:rPr kumimoji="1" lang="ja-JP" altLang="en-US" b="1" dirty="0"/>
              <a:t>オンデマンド交通運行業務」についての提案概要</a:t>
            </a:r>
            <a:endParaRPr kumimoji="1" lang="en-US" altLang="ja-JP" b="1" dirty="0"/>
          </a:p>
          <a:p>
            <a:r>
              <a:rPr kumimoji="1" lang="en-US" altLang="ja-JP" sz="1600" dirty="0"/>
              <a:t>※</a:t>
            </a:r>
            <a:r>
              <a:rPr kumimoji="1" lang="ja-JP" altLang="en-US" sz="1600" dirty="0"/>
              <a:t>オンデマンド管理システムの仕組みと運行管理、利用者の予約から送迎完了までの流れを盛り込むこと。１枚に収まらない場合は適宜スライドを追加すること。</a:t>
            </a:r>
            <a:r>
              <a:rPr kumimoji="1" lang="ja-JP" altLang="en-US" sz="1600" u="sng" dirty="0"/>
              <a:t>作成した事業者名を特定できる内容の記載はしないこと。</a:t>
            </a:r>
            <a:endParaRPr kumimoji="1" lang="en-US" altLang="ja-JP" sz="1600" u="sng" dirty="0"/>
          </a:p>
        </p:txBody>
      </p:sp>
      <p:sp>
        <p:nvSpPr>
          <p:cNvPr id="3" name="正方形/長方形 2">
            <a:extLst>
              <a:ext uri="{FF2B5EF4-FFF2-40B4-BE49-F238E27FC236}">
                <a16:creationId xmlns:a16="http://schemas.microsoft.com/office/drawing/2014/main" id="{CF8BDCC6-00C7-4C71-9853-4F54E3307500}"/>
              </a:ext>
            </a:extLst>
          </p:cNvPr>
          <p:cNvSpPr/>
          <p:nvPr/>
        </p:nvSpPr>
        <p:spPr>
          <a:xfrm>
            <a:off x="265043" y="2014330"/>
            <a:ext cx="9316279" cy="4618383"/>
          </a:xfrm>
          <a:prstGeom prst="rect">
            <a:avLst/>
          </a:prstGeom>
          <a:noFill/>
          <a:ln w="12700" cap="flat" cmpd="sng" algn="ctr">
            <a:solidFill>
              <a:schemeClr val="tx1"/>
            </a:solidFill>
            <a:prstDash val="solid"/>
            <a:miter lim="800000"/>
          </a:ln>
          <a:effectLst/>
        </p:spPr>
        <p:txBody>
          <a:bodyPr rtlCol="0" anchor="ctr"/>
          <a:lstStyle/>
          <a:p>
            <a:pPr marL="0" marR="0" indent="0" algn="ctr" defTabSz="914400" eaLnBrk="0" fontAlgn="auto" latinLnBrk="0" hangingPunct="0">
              <a:lnSpc>
                <a:spcPct val="100000"/>
              </a:lnSpc>
              <a:spcBef>
                <a:spcPts val="0"/>
              </a:spcBef>
              <a:spcAft>
                <a:spcPts val="0"/>
              </a:spcAft>
              <a:buClrTx/>
              <a:buSzTx/>
              <a:buFontTx/>
              <a:buNone/>
              <a:tabLst/>
            </a:pPr>
            <a:endParaRPr kumimoji="0" lang="ja-JP" altLang="en-US" sz="14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endParaRPr>
          </a:p>
        </p:txBody>
      </p:sp>
    </p:spTree>
    <p:extLst>
      <p:ext uri="{BB962C8B-B14F-4D97-AF65-F5344CB8AC3E}">
        <p14:creationId xmlns:p14="http://schemas.microsoft.com/office/powerpoint/2010/main" val="1935218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正方形/長方形 24"/>
          <p:cNvSpPr/>
          <p:nvPr/>
        </p:nvSpPr>
        <p:spPr>
          <a:xfrm>
            <a:off x="65843" y="4404023"/>
            <a:ext cx="9760313" cy="2412000"/>
          </a:xfrm>
          <a:prstGeom prst="rect">
            <a:avLst/>
          </a:prstGeom>
          <a:noFill/>
          <a:ln w="19050" cap="flat" cmpd="sng" algn="ctr">
            <a:solidFill>
              <a:schemeClr val="tx1"/>
            </a:solid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（現状の地域課題と事業目的）</a:t>
            </a: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1" kern="0" dirty="0">
              <a:solidFill>
                <a:srgbClr val="00B050"/>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kern="0" dirty="0">
                <a:solidFill>
                  <a:srgbClr val="00B050"/>
                </a:solidFill>
                <a:latin typeface="Meiryo UI" panose="020B0604030504040204" pitchFamily="50" charset="-128"/>
                <a:ea typeface="Meiryo UI" panose="020B0604030504040204" pitchFamily="50" charset="-128"/>
                <a:cs typeface="メイリオ" panose="020B0604030504040204" pitchFamily="50" charset="-128"/>
              </a:rPr>
              <a:t>（事業の概要）</a:t>
            </a:r>
            <a:endPar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28" name="正方形/長方形 27"/>
          <p:cNvSpPr/>
          <p:nvPr/>
        </p:nvSpPr>
        <p:spPr>
          <a:xfrm>
            <a:off x="170590" y="4228519"/>
            <a:ext cx="1245750" cy="324000"/>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rPr>
              <a:t>取組の概要</a:t>
            </a:r>
          </a:p>
        </p:txBody>
      </p:sp>
      <p:sp>
        <p:nvSpPr>
          <p:cNvPr id="80" name="正方形/長方形 79"/>
          <p:cNvSpPr/>
          <p:nvPr/>
        </p:nvSpPr>
        <p:spPr>
          <a:xfrm>
            <a:off x="219222" y="5874422"/>
            <a:ext cx="9575946" cy="1243756"/>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上記の事業目的を達成するため、 「①どのような属性の主体と連携・協働」し、「②どのような手法」をもって、「③どのような内容」の事業を実施するのか等について具体的に記載してください。</a:t>
            </a:r>
          </a:p>
        </p:txBody>
      </p:sp>
      <p:sp>
        <p:nvSpPr>
          <p:cNvPr id="11" name="四角形吹き出し 38">
            <a:extLst>
              <a:ext uri="{FF2B5EF4-FFF2-40B4-BE49-F238E27FC236}">
                <a16:creationId xmlns:a16="http://schemas.microsoft.com/office/drawing/2014/main" id="{F11CFD07-57D4-C82F-5F4E-776DB56A7B8A}"/>
              </a:ext>
            </a:extLst>
          </p:cNvPr>
          <p:cNvSpPr/>
          <p:nvPr/>
        </p:nvSpPr>
        <p:spPr>
          <a:xfrm>
            <a:off x="10142978" y="1010899"/>
            <a:ext cx="2734822" cy="856113"/>
          </a:xfrm>
          <a:prstGeom prst="wedgeRectCallout">
            <a:avLst>
              <a:gd name="adj1" fmla="val -55834"/>
              <a:gd name="adj2" fmla="val -1556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050" dirty="0">
                <a:solidFill>
                  <a:srgbClr val="FF0000"/>
                </a:solidFill>
                <a:effectLst/>
                <a:latin typeface="Meiryo UI" panose="020B0604030504040204" pitchFamily="50" charset="-128"/>
                <a:ea typeface="Meiryo UI" panose="020B0604030504040204" pitchFamily="50" charset="-128"/>
              </a:rPr>
              <a:t>様式内の説明文（赤字）は、記入に際し削除してください</a:t>
            </a:r>
            <a:r>
              <a:rPr lang="ja-JP" altLang="en-US" sz="1050" dirty="0">
                <a:solidFill>
                  <a:srgbClr val="FF0000"/>
                </a:solidFill>
                <a:effectLst/>
                <a:latin typeface="Meiryo UI" panose="020B0604030504040204" pitchFamily="50" charset="-128"/>
                <a:ea typeface="Meiryo UI" panose="020B0604030504040204" pitchFamily="50" charset="-128"/>
              </a:rPr>
              <a:t>。</a:t>
            </a:r>
            <a:endParaRPr lang="en-US" altLang="ja-JP" sz="1050" dirty="0">
              <a:solidFill>
                <a:srgbClr val="FF0000"/>
              </a:solidFill>
              <a:effectLst/>
              <a:latin typeface="Meiryo UI" panose="020B0604030504040204" pitchFamily="50" charset="-128"/>
              <a:ea typeface="Meiryo UI" panose="020B0604030504040204" pitchFamily="50" charset="-128"/>
            </a:endParaRPr>
          </a:p>
          <a:p>
            <a:r>
              <a:rPr lang="ja-JP" altLang="en-US" sz="1050" dirty="0">
                <a:solidFill>
                  <a:srgbClr val="FF0000"/>
                </a:solidFill>
                <a:latin typeface="Meiryo UI" panose="020B0604030504040204" pitchFamily="50" charset="-128"/>
                <a:ea typeface="Meiryo UI" panose="020B0604030504040204" pitchFamily="50" charset="-128"/>
              </a:rPr>
              <a:t>書式やフォントサイズは変更せず、黒字で記入すること。</a:t>
            </a:r>
            <a:r>
              <a:rPr lang="ja-JP" altLang="en-US" sz="1050" dirty="0">
                <a:solidFill>
                  <a:srgbClr val="FF0000"/>
                </a:solidFill>
                <a:effectLst/>
                <a:latin typeface="Meiryo UI" panose="020B0604030504040204" pitchFamily="50" charset="-128"/>
                <a:ea typeface="Meiryo UI" panose="020B0604030504040204" pitchFamily="50" charset="-128"/>
              </a:rPr>
              <a:t>（次スライド以降、同様）</a:t>
            </a:r>
            <a:endParaRPr lang="en-US" altLang="ja-JP" sz="1050" dirty="0">
              <a:solidFill>
                <a:srgbClr val="FF0000"/>
              </a:solidFill>
              <a:effectLst/>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AB6EAABF-DF7C-4CE1-43EB-A48AFA65FD4A}"/>
              </a:ext>
            </a:extLst>
          </p:cNvPr>
          <p:cNvSpPr/>
          <p:nvPr/>
        </p:nvSpPr>
        <p:spPr>
          <a:xfrm>
            <a:off x="222007" y="4835853"/>
            <a:ext cx="9575946" cy="932915"/>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本事業によって</a:t>
            </a: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解決を目指すべき地域課題や本事業を実施する目的について、</a:t>
            </a:r>
            <a:r>
              <a:rPr kumimoji="1" lang="ja-JP" altLang="en-US" sz="1400" kern="0"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具体的</a:t>
            </a: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に記載してください。</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4" name="正方形/長方形 3">
            <a:extLst>
              <a:ext uri="{FF2B5EF4-FFF2-40B4-BE49-F238E27FC236}">
                <a16:creationId xmlns:a16="http://schemas.microsoft.com/office/drawing/2014/main" id="{6F457D31-9DBA-6E23-653E-F5ADD47CBA45}"/>
              </a:ext>
            </a:extLst>
          </p:cNvPr>
          <p:cNvSpPr/>
          <p:nvPr/>
        </p:nvSpPr>
        <p:spPr>
          <a:xfrm>
            <a:off x="65843" y="1040296"/>
            <a:ext cx="9760313" cy="3168000"/>
          </a:xfrm>
          <a:prstGeom prst="rect">
            <a:avLst/>
          </a:prstGeom>
          <a:noFill/>
          <a:ln w="19050" cap="flat" cmpd="sng" algn="ctr">
            <a:solidFill>
              <a:schemeClr val="tx1"/>
            </a:solid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endPar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5" name="正方形/長方形 4">
            <a:extLst>
              <a:ext uri="{FF2B5EF4-FFF2-40B4-BE49-F238E27FC236}">
                <a16:creationId xmlns:a16="http://schemas.microsoft.com/office/drawing/2014/main" id="{D1F89A32-5CE0-1605-0114-E5EA7A6DE4EE}"/>
              </a:ext>
            </a:extLst>
          </p:cNvPr>
          <p:cNvSpPr/>
          <p:nvPr/>
        </p:nvSpPr>
        <p:spPr>
          <a:xfrm>
            <a:off x="170590" y="848899"/>
            <a:ext cx="1672957" cy="324000"/>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lang="ja-JP" altLang="en-US" sz="1600" b="1" kern="0" dirty="0">
                <a:solidFill>
                  <a:prstClr val="white"/>
                </a:solidFill>
                <a:latin typeface="Meiryo UI" panose="020B0604030504040204" pitchFamily="50" charset="-128"/>
                <a:ea typeface="Meiryo UI" panose="020B0604030504040204" pitchFamily="50" charset="-128"/>
                <a:cs typeface="HGMaruGothicMPRO" charset="-128"/>
              </a:rPr>
              <a:t>事業の基礎情報</a:t>
            </a:r>
            <a:endParaRPr kumimoji="0" lang="ja-JP" altLang="en-US" sz="16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endParaRPr>
          </a:p>
        </p:txBody>
      </p:sp>
      <p:graphicFrame>
        <p:nvGraphicFramePr>
          <p:cNvPr id="6" name="表 11">
            <a:extLst>
              <a:ext uri="{FF2B5EF4-FFF2-40B4-BE49-F238E27FC236}">
                <a16:creationId xmlns:a16="http://schemas.microsoft.com/office/drawing/2014/main" id="{0BA2BF8E-E048-470E-AC9B-790FD61F530B}"/>
              </a:ext>
            </a:extLst>
          </p:cNvPr>
          <p:cNvGraphicFramePr>
            <a:graphicFrameLocks noGrp="1"/>
          </p:cNvGraphicFramePr>
          <p:nvPr>
            <p:extLst>
              <p:ext uri="{D42A27DB-BD31-4B8C-83A1-F6EECF244321}">
                <p14:modId xmlns:p14="http://schemas.microsoft.com/office/powerpoint/2010/main" val="2826328961"/>
              </p:ext>
            </p:extLst>
          </p:nvPr>
        </p:nvGraphicFramePr>
        <p:xfrm>
          <a:off x="219222" y="1240654"/>
          <a:ext cx="9504000" cy="2869680"/>
        </p:xfrm>
        <a:graphic>
          <a:graphicData uri="http://schemas.openxmlformats.org/drawingml/2006/table">
            <a:tbl>
              <a:tblPr>
                <a:tableStyleId>{5C22544A-7EE6-4342-B048-85BDC9FD1C3A}</a:tableStyleId>
              </a:tblPr>
              <a:tblGrid>
                <a:gridCol w="1584000">
                  <a:extLst>
                    <a:ext uri="{9D8B030D-6E8A-4147-A177-3AD203B41FA5}">
                      <a16:colId xmlns:a16="http://schemas.microsoft.com/office/drawing/2014/main" val="2772054924"/>
                    </a:ext>
                  </a:extLst>
                </a:gridCol>
                <a:gridCol w="7920000">
                  <a:extLst>
                    <a:ext uri="{9D8B030D-6E8A-4147-A177-3AD203B41FA5}">
                      <a16:colId xmlns:a16="http://schemas.microsoft.com/office/drawing/2014/main" val="3538647029"/>
                    </a:ext>
                  </a:extLst>
                </a:gridCol>
              </a:tblGrid>
              <a:tr h="324000">
                <a:tc>
                  <a:txBody>
                    <a:bodyPr/>
                    <a:lstStyle/>
                    <a:p>
                      <a:r>
                        <a:rPr kumimoji="1" lang="ja-JP" altLang="en-US" sz="1400" dirty="0">
                          <a:latin typeface="Meiryo UI" panose="020B0604030504040204" pitchFamily="50" charset="-128"/>
                          <a:ea typeface="Meiryo UI" panose="020B0604030504040204" pitchFamily="50" charset="-128"/>
                        </a:rPr>
                        <a:t>実施主体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a:solidFill>
                            <a:srgbClr val="FF0000"/>
                          </a:solidFill>
                          <a:latin typeface="Meiryo UI" panose="020B0604030504040204" pitchFamily="50" charset="-128"/>
                          <a:ea typeface="Meiryo UI" panose="020B0604030504040204" pitchFamily="50" charset="-128"/>
                        </a:rPr>
                        <a:t>主として事業を実施する主体１者を記載</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例：タクシー事業者など</a:t>
                      </a:r>
                      <a:r>
                        <a:rPr kumimoji="1" lang="en-US" altLang="ja-JP" sz="1400" dirty="0">
                          <a:solidFill>
                            <a:srgbClr val="FF0000"/>
                          </a:solidFill>
                          <a:latin typeface="Meiryo UI" panose="020B0604030504040204" pitchFamily="50" charset="-128"/>
                          <a:ea typeface="Meiryo UI" panose="020B0604030504040204" pitchFamily="50" charset="-128"/>
                        </a:rPr>
                        <a:t>)</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06162192"/>
                  </a:ext>
                </a:extLst>
              </a:tr>
              <a:tr h="324000">
                <a:tc>
                  <a:txBody>
                    <a:bodyPr/>
                    <a:lstStyle/>
                    <a:p>
                      <a:r>
                        <a:rPr kumimoji="1" lang="ja-JP" altLang="en-US" sz="1400" dirty="0">
                          <a:latin typeface="Meiryo UI" panose="020B0604030504040204" pitchFamily="50" charset="-128"/>
                          <a:ea typeface="Meiryo UI" panose="020B0604030504040204" pitchFamily="50" charset="-128"/>
                        </a:rPr>
                        <a:t>事業実施地域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a:solidFill>
                            <a:srgbClr val="FF0000"/>
                          </a:solidFill>
                          <a:latin typeface="Meiryo UI" panose="020B0604030504040204" pitchFamily="50" charset="-128"/>
                          <a:ea typeface="Meiryo UI" panose="020B0604030504040204" pitchFamily="50" charset="-128"/>
                        </a:rPr>
                        <a:t>事業実施エリアが含まれる市町村を記載（広域の場合、複数記載可）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94182809"/>
                  </a:ext>
                </a:extLst>
              </a:tr>
              <a:tr h="324000">
                <a:tc>
                  <a:txBody>
                    <a:bodyPr/>
                    <a:lstStyle/>
                    <a:p>
                      <a:r>
                        <a:rPr kumimoji="1" lang="ja-JP" altLang="en-US" sz="1400" dirty="0">
                          <a:latin typeface="Meiryo UI" panose="020B0604030504040204" pitchFamily="50" charset="-128"/>
                          <a:ea typeface="Meiryo UI" panose="020B0604030504040204" pitchFamily="50" charset="-128"/>
                        </a:rPr>
                        <a:t>共創の類型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a:latin typeface="Meiryo UI" panose="020B0604030504040204" pitchFamily="50" charset="-128"/>
                          <a:ea typeface="Meiryo UI" panose="020B0604030504040204" pitchFamily="50" charset="-128"/>
                        </a:rPr>
                        <a:t>　官民共創　・　交通事業者間共創　・　他分野共創</a:t>
                      </a:r>
                      <a:r>
                        <a:rPr kumimoji="1" lang="ja-JP" altLang="en-US" sz="1400" dirty="0">
                          <a:solidFill>
                            <a:srgbClr val="FF0000"/>
                          </a:solidFill>
                          <a:latin typeface="Meiryo UI" panose="020B0604030504040204" pitchFamily="50" charset="-128"/>
                          <a:ea typeface="Meiryo UI" panose="020B0604030504040204" pitchFamily="50" charset="-128"/>
                        </a:rPr>
                        <a:t>　</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該当する類型を記載（複数記載可））</a:t>
                      </a:r>
                      <a:endParaRPr kumimoji="1" lang="en-US" altLang="ja-JP" sz="14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56890156"/>
                  </a:ext>
                </a:extLst>
              </a:tr>
              <a:tr h="324000">
                <a:tc>
                  <a:txBody>
                    <a:bodyPr/>
                    <a:lstStyle/>
                    <a:p>
                      <a:r>
                        <a:rPr kumimoji="1" lang="ja-JP" altLang="en-US" sz="1400" dirty="0">
                          <a:latin typeface="Meiryo UI" panose="020B0604030504040204" pitchFamily="50" charset="-128"/>
                          <a:ea typeface="Meiryo UI" panose="020B0604030504040204" pitchFamily="50" charset="-128"/>
                        </a:rPr>
                        <a:t>他分野共創の類型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rPr>
                        <a:t>　医療・介護・福祉　・　こども・子育て　・　教育・スポーツ・文化　・　商業・農業　・　宅配・物流　</a:t>
                      </a:r>
                      <a:endParaRPr kumimoji="1" lang="en-US" altLang="ja-JP" sz="14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rPr>
                        <a:t>　エネルギー・環境　・　地域・移住　・　金融・保険　・　観光・まちづくり　・　その他（</a:t>
                      </a:r>
                      <a:r>
                        <a:rPr kumimoji="1" lang="ja-JP" altLang="en-US" sz="1000" dirty="0">
                          <a:solidFill>
                            <a:srgbClr val="FF0000"/>
                          </a:solidFill>
                          <a:latin typeface="Meiryo UI" panose="020B0604030504040204" pitchFamily="50" charset="-128"/>
                          <a:ea typeface="Meiryo UI" panose="020B0604030504040204" pitchFamily="50" charset="-128"/>
                        </a:rPr>
                        <a:t>該当する類型がない場合に記載</a:t>
                      </a:r>
                      <a:r>
                        <a:rPr kumimoji="1" lang="ja-JP" altLang="en-US" sz="1400" dirty="0">
                          <a:latin typeface="Meiryo UI" panose="020B0604030504040204" pitchFamily="50" charset="-128"/>
                          <a:ea typeface="Meiryo UI" panose="020B0604030504040204" pitchFamily="50" charset="-128"/>
                        </a:rPr>
                        <a:t>）</a:t>
                      </a:r>
                      <a:endParaRPr kumimoji="1" lang="en-US" altLang="ja-JP" sz="14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Meiryo UI" panose="020B0604030504040204" pitchFamily="50" charset="-128"/>
                          <a:ea typeface="Meiryo UI" panose="020B0604030504040204" pitchFamily="50" charset="-128"/>
                        </a:rPr>
                        <a:t>　</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他分野共創の場合に限り、該当する類型を記載（複数記載可））</a:t>
                      </a:r>
                      <a:endParaRPr kumimoji="1" lang="en-US" altLang="ja-JP" sz="14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0418"/>
                  </a:ext>
                </a:extLst>
              </a:tr>
              <a:tr h="324000">
                <a:tc>
                  <a:txBody>
                    <a:bodyPr/>
                    <a:lstStyle/>
                    <a:p>
                      <a:r>
                        <a:rPr kumimoji="1" lang="ja-JP" altLang="en-US" sz="1400" dirty="0">
                          <a:latin typeface="Meiryo UI" panose="020B0604030504040204" pitchFamily="50" charset="-128"/>
                          <a:ea typeface="Meiryo UI" panose="020B0604030504040204" pitchFamily="50" charset="-128"/>
                        </a:rPr>
                        <a:t>共創パートナー</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rgbClr val="FF0000"/>
                          </a:solidFill>
                          <a:latin typeface="Meiryo UI" panose="020B0604030504040204" pitchFamily="50" charset="-128"/>
                          <a:ea typeface="Meiryo UI" panose="020B0604030504040204" pitchFamily="50" charset="-128"/>
                        </a:rPr>
                        <a:t>共創プラットフォームに参画する構成員を記載</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例：タクシー事業者・市など</a:t>
                      </a:r>
                      <a:r>
                        <a:rPr kumimoji="1" lang="en-US" altLang="ja-JP" sz="1400" dirty="0">
                          <a:solidFill>
                            <a:srgbClr val="FF0000"/>
                          </a:solidFill>
                          <a:latin typeface="Meiryo UI" panose="020B0604030504040204" pitchFamily="50" charset="-128"/>
                          <a:ea typeface="Meiryo UI" panose="020B0604030504040204"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4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79493073"/>
                  </a:ext>
                </a:extLst>
              </a:tr>
              <a:tr h="324000">
                <a:tc>
                  <a:txBody>
                    <a:bodyPr/>
                    <a:lstStyle/>
                    <a:p>
                      <a:r>
                        <a:rPr kumimoji="1" lang="ja-JP" altLang="en-US" sz="1400" dirty="0">
                          <a:latin typeface="Meiryo UI" panose="020B0604030504040204" pitchFamily="50" charset="-128"/>
                          <a:ea typeface="Meiryo UI" panose="020B0604030504040204" pitchFamily="50" charset="-128"/>
                        </a:rPr>
                        <a:t>運行形態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effectLst/>
                          <a:latin typeface="Meiryo UI" panose="020B0604030504040204" pitchFamily="50" charset="-128"/>
                          <a:ea typeface="Meiryo UI" panose="020B0604030504040204" pitchFamily="50" charset="-128"/>
                        </a:rPr>
                        <a:t>乗合型</a:t>
                      </a:r>
                      <a:r>
                        <a:rPr kumimoji="1" lang="en-US" altLang="ja-JP" sz="1400" dirty="0">
                          <a:solidFill>
                            <a:schemeClr val="tx1"/>
                          </a:solidFill>
                          <a:effectLst/>
                          <a:latin typeface="Meiryo UI" panose="020B0604030504040204" pitchFamily="50" charset="-128"/>
                          <a:ea typeface="Meiryo UI" panose="020B0604030504040204" pitchFamily="50" charset="-128"/>
                        </a:rPr>
                        <a:t>AI</a:t>
                      </a:r>
                      <a:r>
                        <a:rPr kumimoji="1" lang="ja-JP" altLang="en-US" sz="1400" dirty="0">
                          <a:solidFill>
                            <a:schemeClr val="tx1"/>
                          </a:solidFill>
                          <a:effectLst/>
                          <a:latin typeface="Meiryo UI" panose="020B0604030504040204" pitchFamily="50" charset="-128"/>
                          <a:ea typeface="Meiryo UI" panose="020B0604030504040204" pitchFamily="50" charset="-128"/>
                        </a:rPr>
                        <a:t>オンデマンド交通</a:t>
                      </a:r>
                      <a:endParaRPr kumimoji="1" lang="ja-JP" altLang="en-US" sz="140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42961103"/>
                  </a:ext>
                </a:extLst>
              </a:tr>
              <a:tr h="324000">
                <a:tc>
                  <a:txBody>
                    <a:bodyPr/>
                    <a:lstStyle/>
                    <a:p>
                      <a:r>
                        <a:rPr kumimoji="1" lang="ja-JP" altLang="en-US" sz="1400" dirty="0">
                          <a:latin typeface="Meiryo UI" panose="020B0604030504040204" pitchFamily="50" charset="-128"/>
                          <a:ea typeface="Meiryo UI" panose="020B0604030504040204" pitchFamily="50" charset="-128"/>
                        </a:rPr>
                        <a:t>運行主体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400" dirty="0">
                          <a:solidFill>
                            <a:srgbClr val="FF0000"/>
                          </a:solidFill>
                          <a:latin typeface="Meiryo UI" panose="020B0604030504040204" pitchFamily="50" charset="-128"/>
                          <a:ea typeface="Meiryo UI" panose="020B0604030504040204" pitchFamily="50" charset="-128"/>
                        </a:rPr>
                        <a:t>上記運行を担う交通事業者等を記載</a:t>
                      </a: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例：タクシー事業者など</a:t>
                      </a:r>
                      <a:r>
                        <a:rPr kumimoji="1" lang="en-US" altLang="ja-JP" sz="1400" dirty="0">
                          <a:solidFill>
                            <a:srgbClr val="FF0000"/>
                          </a:solidFill>
                          <a:latin typeface="Meiryo UI" panose="020B0604030504040204" pitchFamily="50" charset="-128"/>
                          <a:ea typeface="Meiryo UI" panose="020B0604030504040204" pitchFamily="50" charset="-128"/>
                        </a:rPr>
                        <a:t>)</a:t>
                      </a:r>
                      <a:endParaRPr kumimoji="1" lang="ja-JP" altLang="en-US" sz="1400" dirty="0">
                        <a:solidFill>
                          <a:srgbClr val="FF0000"/>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48167167"/>
                  </a:ext>
                </a:extLst>
              </a:tr>
            </a:tbl>
          </a:graphicData>
        </a:graphic>
      </p:graphicFrame>
      <p:sp>
        <p:nvSpPr>
          <p:cNvPr id="12" name="テキスト ボックス 11">
            <a:extLst>
              <a:ext uri="{FF2B5EF4-FFF2-40B4-BE49-F238E27FC236}">
                <a16:creationId xmlns:a16="http://schemas.microsoft.com/office/drawing/2014/main" id="{EE013044-57F9-4BA8-9C8A-F8FC23B2657F}"/>
              </a:ext>
            </a:extLst>
          </p:cNvPr>
          <p:cNvSpPr txBox="1"/>
          <p:nvPr/>
        </p:nvSpPr>
        <p:spPr>
          <a:xfrm>
            <a:off x="576701" y="0"/>
            <a:ext cx="8860987" cy="1107996"/>
          </a:xfrm>
          <a:prstGeom prst="rect">
            <a:avLst/>
          </a:prstGeom>
          <a:noFill/>
        </p:spPr>
        <p:txBody>
          <a:bodyPr wrap="square" rtlCol="0">
            <a:spAutoFit/>
          </a:bodyPr>
          <a:lstStyle/>
          <a:p>
            <a:r>
              <a:rPr kumimoji="1" lang="ja-JP" altLang="en-US" b="1" dirty="0"/>
              <a:t>２、「共創モデル実証運行事業」に関する独自提案</a:t>
            </a:r>
            <a:endParaRPr kumimoji="1" lang="en-US" altLang="ja-JP" b="1" dirty="0"/>
          </a:p>
          <a:p>
            <a:r>
              <a:rPr kumimoji="1" lang="en-US" altLang="ja-JP" sz="1600" dirty="0"/>
              <a:t>※</a:t>
            </a:r>
            <a:r>
              <a:rPr kumimoji="1" lang="ja-JP" altLang="en-US" sz="1600" dirty="0"/>
              <a:t>提案内容に本プロポーザルの仕様外の収入・経費の発生が見込まれる場合は、仕様外の収入・経費であることと概算金額を明記すること。</a:t>
            </a:r>
            <a:r>
              <a:rPr kumimoji="1" lang="ja-JP" altLang="en-US" sz="1600" u="sng" dirty="0"/>
              <a:t>作成した事業者名を特定できる内容の記載はしないこと。</a:t>
            </a:r>
            <a:endParaRPr kumimoji="1" lang="en-US" altLang="ja-JP" sz="1600" u="sng" dirty="0"/>
          </a:p>
          <a:p>
            <a:endParaRPr kumimoji="1" lang="ja-JP" altLang="en-US" sz="1600" dirty="0"/>
          </a:p>
        </p:txBody>
      </p:sp>
    </p:spTree>
    <p:extLst>
      <p:ext uri="{BB962C8B-B14F-4D97-AF65-F5344CB8AC3E}">
        <p14:creationId xmlns:p14="http://schemas.microsoft.com/office/powerpoint/2010/main" val="1490884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 name="正方形/長方形 38"/>
          <p:cNvSpPr/>
          <p:nvPr/>
        </p:nvSpPr>
        <p:spPr>
          <a:xfrm>
            <a:off x="75348" y="4098715"/>
            <a:ext cx="9760313" cy="2653225"/>
          </a:xfrm>
          <a:prstGeom prst="rect">
            <a:avLst/>
          </a:prstGeom>
          <a:noFill/>
          <a:ln w="19050" cap="flat" cmpd="sng" algn="ctr">
            <a:solidFill>
              <a:schemeClr val="tx1"/>
            </a:solid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black">
                  <a:lumMod val="50000"/>
                  <a:lumOff val="50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a:t>
            </a:r>
            <a:r>
              <a:rPr kumimoji="1" lang="ja-JP" altLang="en-US" sz="1400" b="1" kern="0" dirty="0">
                <a:solidFill>
                  <a:srgbClr val="00B050"/>
                </a:solidFill>
                <a:latin typeface="Meiryo UI" panose="020B0604030504040204" pitchFamily="50" charset="-128"/>
                <a:ea typeface="Meiryo UI" panose="020B0604030504040204" pitchFamily="50" charset="-128"/>
                <a:cs typeface="メイリオ" panose="020B0604030504040204" pitchFamily="50" charset="-128"/>
              </a:rPr>
              <a:t>地域の関係者との連携・協働</a:t>
            </a: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a:t>
            </a: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srgbClr val="4472C4"/>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（実証事業により見込まれる効果）</a:t>
            </a:r>
          </a:p>
        </p:txBody>
      </p:sp>
      <p:sp>
        <p:nvSpPr>
          <p:cNvPr id="40" name="正方形/長方形 39"/>
          <p:cNvSpPr/>
          <p:nvPr/>
        </p:nvSpPr>
        <p:spPr>
          <a:xfrm>
            <a:off x="161019" y="3944589"/>
            <a:ext cx="1245750" cy="309491"/>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rPr>
              <a:t>取組の詳細</a:t>
            </a:r>
          </a:p>
        </p:txBody>
      </p:sp>
      <p:sp>
        <p:nvSpPr>
          <p:cNvPr id="5" name="正方形/長方形 4">
            <a:extLst>
              <a:ext uri="{FF2B5EF4-FFF2-40B4-BE49-F238E27FC236}">
                <a16:creationId xmlns:a16="http://schemas.microsoft.com/office/drawing/2014/main" id="{5A798F3E-620E-DAD7-4853-12CE251ADBAF}"/>
              </a:ext>
            </a:extLst>
          </p:cNvPr>
          <p:cNvSpPr/>
          <p:nvPr/>
        </p:nvSpPr>
        <p:spPr>
          <a:xfrm>
            <a:off x="161018" y="4572481"/>
            <a:ext cx="9641429" cy="905664"/>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本事業の実施において、地域における複数の関係者が連携・協働するにあたり、各々の役割分担やその意義について具体的に記載してください。</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6" name="正方形/長方形 5">
            <a:extLst>
              <a:ext uri="{FF2B5EF4-FFF2-40B4-BE49-F238E27FC236}">
                <a16:creationId xmlns:a16="http://schemas.microsoft.com/office/drawing/2014/main" id="{A10E67FF-8DC2-4E26-D681-EACA76C61C21}"/>
              </a:ext>
            </a:extLst>
          </p:cNvPr>
          <p:cNvSpPr/>
          <p:nvPr/>
        </p:nvSpPr>
        <p:spPr>
          <a:xfrm>
            <a:off x="165027" y="5794929"/>
            <a:ext cx="9637420" cy="876258"/>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本事業の実施によって、地域にもたらされると想定される効果について、可能な限り定量的に記載してください。</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cs typeface="メイリオ" panose="020B0604030504040204" pitchFamily="50" charset="-128"/>
              </a:rPr>
              <a:t>（交通分野に限らず、地域全体に及ぶ効果・影響について幅広く記載すること。）</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7" name="正方形/長方形 6">
            <a:extLst>
              <a:ext uri="{FF2B5EF4-FFF2-40B4-BE49-F238E27FC236}">
                <a16:creationId xmlns:a16="http://schemas.microsoft.com/office/drawing/2014/main" id="{1E0A465B-164A-3C3F-234F-3E49FB7B8F99}"/>
              </a:ext>
            </a:extLst>
          </p:cNvPr>
          <p:cNvSpPr/>
          <p:nvPr/>
        </p:nvSpPr>
        <p:spPr>
          <a:xfrm>
            <a:off x="70339" y="1023446"/>
            <a:ext cx="9760313" cy="2840389"/>
          </a:xfrm>
          <a:prstGeom prst="rect">
            <a:avLst/>
          </a:prstGeom>
          <a:noFill/>
          <a:ln w="19050" cap="flat" cmpd="sng" algn="ctr">
            <a:solidFill>
              <a:schemeClr val="tx1"/>
            </a:solid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12" name="正方形/長方形 11">
            <a:extLst>
              <a:ext uri="{FF2B5EF4-FFF2-40B4-BE49-F238E27FC236}">
                <a16:creationId xmlns:a16="http://schemas.microsoft.com/office/drawing/2014/main" id="{FD1EC913-9345-64A2-77DB-62C6F4387E0C}"/>
              </a:ext>
            </a:extLst>
          </p:cNvPr>
          <p:cNvSpPr/>
          <p:nvPr/>
        </p:nvSpPr>
        <p:spPr bwMode="gray">
          <a:xfrm>
            <a:off x="3804650" y="1476847"/>
            <a:ext cx="2294195" cy="267593"/>
          </a:xfrm>
          <a:prstGeom prst="rect">
            <a:avLst/>
          </a:prstGeom>
          <a:solidFill>
            <a:srgbClr val="E8F4F8"/>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実施主体名</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13" name="正方形/長方形 12">
            <a:extLst>
              <a:ext uri="{FF2B5EF4-FFF2-40B4-BE49-F238E27FC236}">
                <a16:creationId xmlns:a16="http://schemas.microsoft.com/office/drawing/2014/main" id="{35C54688-91C3-1E19-3565-1A75982350C9}"/>
              </a:ext>
            </a:extLst>
          </p:cNvPr>
          <p:cNvSpPr/>
          <p:nvPr/>
        </p:nvSpPr>
        <p:spPr>
          <a:xfrm>
            <a:off x="132910" y="890597"/>
            <a:ext cx="2700953" cy="309489"/>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rPr>
              <a:t>事業の全体像・共創の仕組み</a:t>
            </a:r>
          </a:p>
        </p:txBody>
      </p:sp>
      <p:grpSp>
        <p:nvGrpSpPr>
          <p:cNvPr id="14" name="グループ化 13">
            <a:extLst>
              <a:ext uri="{FF2B5EF4-FFF2-40B4-BE49-F238E27FC236}">
                <a16:creationId xmlns:a16="http://schemas.microsoft.com/office/drawing/2014/main" id="{6EC3904E-B92C-384E-C913-38C150935678}"/>
              </a:ext>
            </a:extLst>
          </p:cNvPr>
          <p:cNvGrpSpPr/>
          <p:nvPr/>
        </p:nvGrpSpPr>
        <p:grpSpPr>
          <a:xfrm>
            <a:off x="378810" y="1460326"/>
            <a:ext cx="2291690" cy="706053"/>
            <a:chOff x="243870" y="2399711"/>
            <a:chExt cx="2764801" cy="1076955"/>
          </a:xfrm>
        </p:grpSpPr>
        <p:sp>
          <p:nvSpPr>
            <p:cNvPr id="15" name="正方形/長方形 14">
              <a:extLst>
                <a:ext uri="{FF2B5EF4-FFF2-40B4-BE49-F238E27FC236}">
                  <a16:creationId xmlns:a16="http://schemas.microsoft.com/office/drawing/2014/main" id="{8AA99038-A480-3A3B-65A5-DB5EF06902C0}"/>
                </a:ext>
              </a:extLst>
            </p:cNvPr>
            <p:cNvSpPr/>
            <p:nvPr/>
          </p:nvSpPr>
          <p:spPr bwMode="gray">
            <a:xfrm>
              <a:off x="243870" y="2805161"/>
              <a:ext cx="2764801" cy="671505"/>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16" name="正方形/長方形 15">
              <a:extLst>
                <a:ext uri="{FF2B5EF4-FFF2-40B4-BE49-F238E27FC236}">
                  <a16:creationId xmlns:a16="http://schemas.microsoft.com/office/drawing/2014/main" id="{5801DBEB-2005-E2B9-3C94-01D8E90A2754}"/>
                </a:ext>
              </a:extLst>
            </p:cNvPr>
            <p:cNvSpPr/>
            <p:nvPr/>
          </p:nvSpPr>
          <p:spPr bwMode="gray">
            <a:xfrm>
              <a:off x="243870" y="2399711"/>
              <a:ext cx="2764801" cy="408164"/>
            </a:xfrm>
            <a:prstGeom prst="rect">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rPr>
                <a:t>共創パートナー①</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grpSp>
      <p:cxnSp>
        <p:nvCxnSpPr>
          <p:cNvPr id="23" name="直線矢印コネクタ 22">
            <a:extLst>
              <a:ext uri="{FF2B5EF4-FFF2-40B4-BE49-F238E27FC236}">
                <a16:creationId xmlns:a16="http://schemas.microsoft.com/office/drawing/2014/main" id="{1C7213A0-D361-EFEE-4357-5FAC604EA9BC}"/>
              </a:ext>
            </a:extLst>
          </p:cNvPr>
          <p:cNvCxnSpPr>
            <a:cxnSpLocks/>
          </p:cNvCxnSpPr>
          <p:nvPr/>
        </p:nvCxnSpPr>
        <p:spPr bwMode="gray">
          <a:xfrm>
            <a:off x="2738613" y="1819645"/>
            <a:ext cx="970787" cy="0"/>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sp>
        <p:nvSpPr>
          <p:cNvPr id="24" name="テキスト ボックス 23">
            <a:extLst>
              <a:ext uri="{FF2B5EF4-FFF2-40B4-BE49-F238E27FC236}">
                <a16:creationId xmlns:a16="http://schemas.microsoft.com/office/drawing/2014/main" id="{BF7B1B7B-136E-CC00-159C-C35A0BA32345}"/>
              </a:ext>
            </a:extLst>
          </p:cNvPr>
          <p:cNvSpPr txBox="1"/>
          <p:nvPr/>
        </p:nvSpPr>
        <p:spPr bwMode="gray">
          <a:xfrm>
            <a:off x="3828040" y="2426060"/>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4" name="四角形吹き出し 38">
            <a:extLst>
              <a:ext uri="{FF2B5EF4-FFF2-40B4-BE49-F238E27FC236}">
                <a16:creationId xmlns:a16="http://schemas.microsoft.com/office/drawing/2014/main" id="{AF4BF1CE-4696-EDAE-F10E-82865D419DBB}"/>
              </a:ext>
            </a:extLst>
          </p:cNvPr>
          <p:cNvSpPr/>
          <p:nvPr/>
        </p:nvSpPr>
        <p:spPr>
          <a:xfrm>
            <a:off x="10142978" y="1010899"/>
            <a:ext cx="2734822" cy="1047027"/>
          </a:xfrm>
          <a:prstGeom prst="wedgeRectCallout">
            <a:avLst>
              <a:gd name="adj1" fmla="val -55834"/>
              <a:gd name="adj2" fmla="val -1556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050" dirty="0">
                <a:solidFill>
                  <a:srgbClr val="FF0000"/>
                </a:solidFill>
                <a:latin typeface="Meiryo UI" panose="020B0604030504040204" pitchFamily="50" charset="-128"/>
                <a:ea typeface="Meiryo UI" panose="020B0604030504040204" pitchFamily="50" charset="-128"/>
              </a:rPr>
              <a:t>記載の図を参考に、共創プラットフォームに参画する各主体の役割や相互の関係性を簡潔に記載してください。（実施主体・運行主体を中心に、共創</a:t>
            </a:r>
            <a:r>
              <a:rPr kumimoji="1" lang="en-US" altLang="ja-JP" sz="1050" dirty="0">
                <a:solidFill>
                  <a:srgbClr val="FF0000"/>
                </a:solidFill>
                <a:latin typeface="Meiryo UI" panose="020B0604030504040204" pitchFamily="50" charset="-128"/>
                <a:ea typeface="Meiryo UI" panose="020B0604030504040204" pitchFamily="50" charset="-128"/>
              </a:rPr>
              <a:t>PF</a:t>
            </a:r>
            <a:r>
              <a:rPr kumimoji="1" lang="ja-JP" altLang="en-US" sz="1050" dirty="0">
                <a:solidFill>
                  <a:srgbClr val="FF0000"/>
                </a:solidFill>
                <a:latin typeface="Meiryo UI" panose="020B0604030504040204" pitchFamily="50" charset="-128"/>
                <a:ea typeface="Meiryo UI" panose="020B0604030504040204" pitchFamily="50" charset="-128"/>
              </a:rPr>
              <a:t>の構成員を左右に全て記載すること。）</a:t>
            </a:r>
            <a:endParaRPr kumimoji="1" lang="en-US" altLang="ja-JP" sz="1050" dirty="0">
              <a:solidFill>
                <a:srgbClr val="FF0000"/>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8D48CB-86A2-E913-7C4C-53AEF913D49D}"/>
              </a:ext>
            </a:extLst>
          </p:cNvPr>
          <p:cNvSpPr/>
          <p:nvPr/>
        </p:nvSpPr>
        <p:spPr bwMode="gray">
          <a:xfrm>
            <a:off x="3804650" y="1742400"/>
            <a:ext cx="2291690" cy="440239"/>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35" name="テキスト ボックス 34">
            <a:extLst>
              <a:ext uri="{FF2B5EF4-FFF2-40B4-BE49-F238E27FC236}">
                <a16:creationId xmlns:a16="http://schemas.microsoft.com/office/drawing/2014/main" id="{D608FD67-A80B-6B0A-4BE6-060A6FB1AB0B}"/>
              </a:ext>
            </a:extLst>
          </p:cNvPr>
          <p:cNvSpPr txBox="1"/>
          <p:nvPr/>
        </p:nvSpPr>
        <p:spPr>
          <a:xfrm>
            <a:off x="4217202" y="1183297"/>
            <a:ext cx="1100618" cy="307777"/>
          </a:xfrm>
          <a:prstGeom prst="rect">
            <a:avLst/>
          </a:prstGeom>
          <a:noFill/>
        </p:spPr>
        <p:txBody>
          <a:bodyPr vertOverflow="overflow" horzOverflow="overflow" wrap="square" rtlCol="0">
            <a:spAutoFit/>
          </a:bodyPr>
          <a:lstStyle/>
          <a:p>
            <a:pPr marL="0" marR="0" indent="0" defTabSz="914400" rtl="0" eaLnBrk="1" fontAlgn="auto" latinLnBrk="0" hangingPunct="1">
              <a:lnSpc>
                <a:spcPct val="100000"/>
              </a:lnSpc>
              <a:spcBef>
                <a:spcPts val="400"/>
              </a:spcBef>
              <a:spcAft>
                <a:spcPts val="0"/>
              </a:spcAft>
            </a:pPr>
            <a:r>
              <a:rPr kumimoji="1" lang="ja-JP" altLang="en-US" sz="1400" b="1"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メイリオ"/>
              </a:rPr>
              <a:t>実施主体</a:t>
            </a:r>
          </a:p>
        </p:txBody>
      </p:sp>
      <p:sp>
        <p:nvSpPr>
          <p:cNvPr id="36" name="正方形/長方形 35">
            <a:extLst>
              <a:ext uri="{FF2B5EF4-FFF2-40B4-BE49-F238E27FC236}">
                <a16:creationId xmlns:a16="http://schemas.microsoft.com/office/drawing/2014/main" id="{25C263AD-C7F4-6A91-0DA4-1967F3511E26}"/>
              </a:ext>
            </a:extLst>
          </p:cNvPr>
          <p:cNvSpPr/>
          <p:nvPr/>
        </p:nvSpPr>
        <p:spPr bwMode="gray">
          <a:xfrm>
            <a:off x="3807155" y="3064277"/>
            <a:ext cx="2291690" cy="267593"/>
          </a:xfrm>
          <a:prstGeom prst="rect">
            <a:avLst/>
          </a:prstGeom>
          <a:solidFill>
            <a:srgbClr val="E8F4F8"/>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rPr>
              <a:t>運行</a:t>
            </a:r>
            <a:r>
              <a:rPr kumimoji="1" lang="ja-JP" altLang="en-US"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主体名</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sp>
        <p:nvSpPr>
          <p:cNvPr id="37" name="正方形/長方形 36">
            <a:extLst>
              <a:ext uri="{FF2B5EF4-FFF2-40B4-BE49-F238E27FC236}">
                <a16:creationId xmlns:a16="http://schemas.microsoft.com/office/drawing/2014/main" id="{C469A073-363C-0005-49A6-741E6DB90149}"/>
              </a:ext>
            </a:extLst>
          </p:cNvPr>
          <p:cNvSpPr/>
          <p:nvPr/>
        </p:nvSpPr>
        <p:spPr bwMode="gray">
          <a:xfrm>
            <a:off x="3807155" y="3338122"/>
            <a:ext cx="2291690" cy="440239"/>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38" name="テキスト ボックス 37">
            <a:extLst>
              <a:ext uri="{FF2B5EF4-FFF2-40B4-BE49-F238E27FC236}">
                <a16:creationId xmlns:a16="http://schemas.microsoft.com/office/drawing/2014/main" id="{68F6C1F4-3EA7-88A5-8582-775914257490}"/>
              </a:ext>
            </a:extLst>
          </p:cNvPr>
          <p:cNvSpPr txBox="1"/>
          <p:nvPr/>
        </p:nvSpPr>
        <p:spPr>
          <a:xfrm>
            <a:off x="4217202" y="2779592"/>
            <a:ext cx="1100618" cy="307777"/>
          </a:xfrm>
          <a:prstGeom prst="rect">
            <a:avLst/>
          </a:prstGeom>
          <a:noFill/>
        </p:spPr>
        <p:txBody>
          <a:bodyPr vertOverflow="overflow" horzOverflow="overflow" wrap="square" rtlCol="0">
            <a:spAutoFit/>
          </a:bodyPr>
          <a:lstStyle/>
          <a:p>
            <a:pPr marL="0" marR="0" indent="0" defTabSz="914400" rtl="0" eaLnBrk="1" fontAlgn="auto" latinLnBrk="0" hangingPunct="1">
              <a:lnSpc>
                <a:spcPct val="100000"/>
              </a:lnSpc>
              <a:spcBef>
                <a:spcPts val="400"/>
              </a:spcBef>
              <a:spcAft>
                <a:spcPts val="0"/>
              </a:spcAft>
            </a:pPr>
            <a:r>
              <a:rPr kumimoji="1" lang="ja-JP" altLang="en-US" sz="1400" b="1" dirty="0">
                <a:solidFill>
                  <a:srgbClr val="0070C0"/>
                </a:solidFill>
                <a:latin typeface="Meiryo UI" panose="020B0604030504040204" pitchFamily="50" charset="-128"/>
                <a:ea typeface="Meiryo UI" panose="020B0604030504040204" pitchFamily="50" charset="-128"/>
                <a:cs typeface="メイリオ"/>
              </a:rPr>
              <a:t>運行</a:t>
            </a:r>
            <a:r>
              <a:rPr kumimoji="1" lang="ja-JP" altLang="en-US" sz="1400" b="1" i="0" u="none" strike="noStrike" kern="1200" cap="none" spc="0" normalizeH="0" baseline="0" noProof="0" dirty="0">
                <a:ln>
                  <a:noFill/>
                </a:ln>
                <a:solidFill>
                  <a:srgbClr val="0070C0"/>
                </a:solidFill>
                <a:effectLst/>
                <a:uLnTx/>
                <a:uFillTx/>
                <a:latin typeface="Meiryo UI" panose="020B0604030504040204" pitchFamily="50" charset="-128"/>
                <a:ea typeface="Meiryo UI" panose="020B0604030504040204" pitchFamily="50" charset="-128"/>
                <a:cs typeface="メイリオ"/>
              </a:rPr>
              <a:t>主体</a:t>
            </a:r>
          </a:p>
        </p:txBody>
      </p:sp>
      <p:cxnSp>
        <p:nvCxnSpPr>
          <p:cNvPr id="41" name="直線矢印コネクタ 40">
            <a:extLst>
              <a:ext uri="{FF2B5EF4-FFF2-40B4-BE49-F238E27FC236}">
                <a16:creationId xmlns:a16="http://schemas.microsoft.com/office/drawing/2014/main" id="{E745E885-0644-2186-E0F2-22994342B971}"/>
              </a:ext>
            </a:extLst>
          </p:cNvPr>
          <p:cNvCxnSpPr>
            <a:cxnSpLocks/>
          </p:cNvCxnSpPr>
          <p:nvPr/>
        </p:nvCxnSpPr>
        <p:spPr bwMode="gray">
          <a:xfrm flipV="1">
            <a:off x="4765129" y="2295831"/>
            <a:ext cx="0" cy="432000"/>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cxnSp>
        <p:nvCxnSpPr>
          <p:cNvPr id="43" name="直線矢印コネクタ 42">
            <a:extLst>
              <a:ext uri="{FF2B5EF4-FFF2-40B4-BE49-F238E27FC236}">
                <a16:creationId xmlns:a16="http://schemas.microsoft.com/office/drawing/2014/main" id="{E3C334C9-695E-2EC8-99D3-C0CAA4AB8938}"/>
              </a:ext>
            </a:extLst>
          </p:cNvPr>
          <p:cNvCxnSpPr>
            <a:cxnSpLocks/>
          </p:cNvCxnSpPr>
          <p:nvPr/>
        </p:nvCxnSpPr>
        <p:spPr bwMode="gray">
          <a:xfrm>
            <a:off x="5131750" y="2321637"/>
            <a:ext cx="0" cy="432000"/>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sp>
        <p:nvSpPr>
          <p:cNvPr id="46" name="テキスト ボックス 45">
            <a:extLst>
              <a:ext uri="{FF2B5EF4-FFF2-40B4-BE49-F238E27FC236}">
                <a16:creationId xmlns:a16="http://schemas.microsoft.com/office/drawing/2014/main" id="{CF830239-0606-F35E-33DE-5B04694B0AFE}"/>
              </a:ext>
            </a:extLst>
          </p:cNvPr>
          <p:cNvSpPr txBox="1"/>
          <p:nvPr/>
        </p:nvSpPr>
        <p:spPr bwMode="gray">
          <a:xfrm>
            <a:off x="4852309" y="2426060"/>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grpSp>
        <p:nvGrpSpPr>
          <p:cNvPr id="48" name="グループ化 47">
            <a:extLst>
              <a:ext uri="{FF2B5EF4-FFF2-40B4-BE49-F238E27FC236}">
                <a16:creationId xmlns:a16="http://schemas.microsoft.com/office/drawing/2014/main" id="{6C92B275-5777-CF3A-49B0-D6EE7FB44B75}"/>
              </a:ext>
            </a:extLst>
          </p:cNvPr>
          <p:cNvGrpSpPr/>
          <p:nvPr/>
        </p:nvGrpSpPr>
        <p:grpSpPr>
          <a:xfrm>
            <a:off x="378810" y="3049768"/>
            <a:ext cx="2291690" cy="706053"/>
            <a:chOff x="243870" y="2399711"/>
            <a:chExt cx="2764801" cy="1076955"/>
          </a:xfrm>
        </p:grpSpPr>
        <p:sp>
          <p:nvSpPr>
            <p:cNvPr id="49" name="正方形/長方形 48">
              <a:extLst>
                <a:ext uri="{FF2B5EF4-FFF2-40B4-BE49-F238E27FC236}">
                  <a16:creationId xmlns:a16="http://schemas.microsoft.com/office/drawing/2014/main" id="{248675C1-F3E5-0ECB-3730-465B0AF0C487}"/>
                </a:ext>
              </a:extLst>
            </p:cNvPr>
            <p:cNvSpPr/>
            <p:nvPr/>
          </p:nvSpPr>
          <p:spPr bwMode="gray">
            <a:xfrm>
              <a:off x="243870" y="2805161"/>
              <a:ext cx="2764801" cy="671505"/>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50" name="正方形/長方形 49">
              <a:extLst>
                <a:ext uri="{FF2B5EF4-FFF2-40B4-BE49-F238E27FC236}">
                  <a16:creationId xmlns:a16="http://schemas.microsoft.com/office/drawing/2014/main" id="{74AB1F0B-04E4-5AE6-C9DC-C43E73933A0C}"/>
                </a:ext>
              </a:extLst>
            </p:cNvPr>
            <p:cNvSpPr/>
            <p:nvPr/>
          </p:nvSpPr>
          <p:spPr bwMode="gray">
            <a:xfrm>
              <a:off x="243870" y="2399711"/>
              <a:ext cx="2764801" cy="408164"/>
            </a:xfrm>
            <a:prstGeom prst="rect">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rPr>
                <a:t>共創パートナー②</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grpSp>
      <p:cxnSp>
        <p:nvCxnSpPr>
          <p:cNvPr id="54" name="直線矢印コネクタ 53">
            <a:extLst>
              <a:ext uri="{FF2B5EF4-FFF2-40B4-BE49-F238E27FC236}">
                <a16:creationId xmlns:a16="http://schemas.microsoft.com/office/drawing/2014/main" id="{F048A404-A26D-7764-2C8C-F791F8DBB419}"/>
              </a:ext>
            </a:extLst>
          </p:cNvPr>
          <p:cNvCxnSpPr>
            <a:cxnSpLocks/>
          </p:cNvCxnSpPr>
          <p:nvPr/>
        </p:nvCxnSpPr>
        <p:spPr bwMode="gray">
          <a:xfrm flipV="1">
            <a:off x="2738613" y="2147699"/>
            <a:ext cx="970787" cy="1281301"/>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grpSp>
        <p:nvGrpSpPr>
          <p:cNvPr id="56" name="グループ化 55">
            <a:extLst>
              <a:ext uri="{FF2B5EF4-FFF2-40B4-BE49-F238E27FC236}">
                <a16:creationId xmlns:a16="http://schemas.microsoft.com/office/drawing/2014/main" id="{80CB86CA-9E99-330E-3319-7EE744A84E22}"/>
              </a:ext>
            </a:extLst>
          </p:cNvPr>
          <p:cNvGrpSpPr/>
          <p:nvPr/>
        </p:nvGrpSpPr>
        <p:grpSpPr>
          <a:xfrm>
            <a:off x="7254713" y="1480052"/>
            <a:ext cx="2291690" cy="706053"/>
            <a:chOff x="243870" y="2399711"/>
            <a:chExt cx="2764801" cy="1076955"/>
          </a:xfrm>
        </p:grpSpPr>
        <p:sp>
          <p:nvSpPr>
            <p:cNvPr id="57" name="正方形/長方形 56">
              <a:extLst>
                <a:ext uri="{FF2B5EF4-FFF2-40B4-BE49-F238E27FC236}">
                  <a16:creationId xmlns:a16="http://schemas.microsoft.com/office/drawing/2014/main" id="{F369E11E-0142-9086-AC41-F56D2E050102}"/>
                </a:ext>
              </a:extLst>
            </p:cNvPr>
            <p:cNvSpPr/>
            <p:nvPr/>
          </p:nvSpPr>
          <p:spPr bwMode="gray">
            <a:xfrm>
              <a:off x="243870" y="2805161"/>
              <a:ext cx="2764801" cy="671505"/>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58" name="正方形/長方形 57">
              <a:extLst>
                <a:ext uri="{FF2B5EF4-FFF2-40B4-BE49-F238E27FC236}">
                  <a16:creationId xmlns:a16="http://schemas.microsoft.com/office/drawing/2014/main" id="{23F95B77-0607-632C-C1DB-9A14D7B237F9}"/>
                </a:ext>
              </a:extLst>
            </p:cNvPr>
            <p:cNvSpPr/>
            <p:nvPr/>
          </p:nvSpPr>
          <p:spPr bwMode="gray">
            <a:xfrm>
              <a:off x="243870" y="2399711"/>
              <a:ext cx="2764801" cy="408164"/>
            </a:xfrm>
            <a:prstGeom prst="rect">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rPr>
                <a:t>共創パートナー③</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grpSp>
      <p:cxnSp>
        <p:nvCxnSpPr>
          <p:cNvPr id="59" name="直線矢印コネクタ 58">
            <a:extLst>
              <a:ext uri="{FF2B5EF4-FFF2-40B4-BE49-F238E27FC236}">
                <a16:creationId xmlns:a16="http://schemas.microsoft.com/office/drawing/2014/main" id="{2EFE8E9C-5057-8F2A-AD3A-F14DF32782A2}"/>
              </a:ext>
            </a:extLst>
          </p:cNvPr>
          <p:cNvCxnSpPr>
            <a:cxnSpLocks/>
          </p:cNvCxnSpPr>
          <p:nvPr/>
        </p:nvCxnSpPr>
        <p:spPr bwMode="gray">
          <a:xfrm flipH="1">
            <a:off x="6182018" y="1819645"/>
            <a:ext cx="972000" cy="0"/>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grpSp>
        <p:nvGrpSpPr>
          <p:cNvPr id="61" name="グループ化 60">
            <a:extLst>
              <a:ext uri="{FF2B5EF4-FFF2-40B4-BE49-F238E27FC236}">
                <a16:creationId xmlns:a16="http://schemas.microsoft.com/office/drawing/2014/main" id="{6C8ABBB0-9748-EB18-012B-874E46E40279}"/>
              </a:ext>
            </a:extLst>
          </p:cNvPr>
          <p:cNvGrpSpPr/>
          <p:nvPr/>
        </p:nvGrpSpPr>
        <p:grpSpPr>
          <a:xfrm>
            <a:off x="7256483" y="3069493"/>
            <a:ext cx="2291690" cy="706053"/>
            <a:chOff x="243870" y="2399711"/>
            <a:chExt cx="2764801" cy="1076955"/>
          </a:xfrm>
        </p:grpSpPr>
        <p:sp>
          <p:nvSpPr>
            <p:cNvPr id="62" name="正方形/長方形 61">
              <a:extLst>
                <a:ext uri="{FF2B5EF4-FFF2-40B4-BE49-F238E27FC236}">
                  <a16:creationId xmlns:a16="http://schemas.microsoft.com/office/drawing/2014/main" id="{A5AFD69F-9EAC-CE6E-5920-AA1EF92DBD72}"/>
                </a:ext>
              </a:extLst>
            </p:cNvPr>
            <p:cNvSpPr/>
            <p:nvPr/>
          </p:nvSpPr>
          <p:spPr bwMode="gray">
            <a:xfrm>
              <a:off x="243870" y="2805161"/>
              <a:ext cx="2764801" cy="671505"/>
            </a:xfrm>
            <a:prstGeom prst="rect">
              <a:avLst/>
            </a:prstGeom>
            <a:noFill/>
            <a:ln w="12700" cap="flat" cmpd="sng" algn="ctr">
              <a:solidFill>
                <a:sysClr val="windowText" lastClr="000000">
                  <a:lumMod val="50000"/>
                  <a:lumOff val="50000"/>
                </a:sysClr>
              </a:solidFill>
              <a:prstDash val="solid"/>
              <a:miter lim="800000"/>
            </a:ln>
            <a:effectLst/>
          </p:spPr>
          <p:txBody>
            <a:bodyPr lIns="72000" tIns="0" rIns="72000" bIns="108000" rtlCol="0" anchor="b" anchorCtr="0">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共創プラットフォーム内での役割や</a:t>
              </a:r>
              <a:endParaRPr kumimoji="1" lang="en-US" altLang="ja-JP"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9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実施する取組</a:t>
              </a:r>
            </a:p>
          </p:txBody>
        </p:sp>
        <p:sp>
          <p:nvSpPr>
            <p:cNvPr id="63" name="正方形/長方形 62">
              <a:extLst>
                <a:ext uri="{FF2B5EF4-FFF2-40B4-BE49-F238E27FC236}">
                  <a16:creationId xmlns:a16="http://schemas.microsoft.com/office/drawing/2014/main" id="{F9ADA561-E91D-C4D6-3E7E-B64A0870D2FD}"/>
                </a:ext>
              </a:extLst>
            </p:cNvPr>
            <p:cNvSpPr/>
            <p:nvPr/>
          </p:nvSpPr>
          <p:spPr bwMode="gray">
            <a:xfrm>
              <a:off x="243870" y="2399711"/>
              <a:ext cx="2764801" cy="408164"/>
            </a:xfrm>
            <a:prstGeom prst="rect">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lIns="0" tIns="0" rIns="0" bIns="0" rtlCol="0" anchor="ctr">
              <a:noAutofit/>
            </a:bodyPr>
            <a:lstStyle/>
            <a:p>
              <a:pPr marL="0" marR="0" lvl="0" indent="0" algn="ctr" defTabSz="976313" eaLnBrk="1" fontAlgn="base" latinLnBrk="0" hangingPunct="1">
                <a:lnSpc>
                  <a:spcPct val="100000"/>
                </a:lnSpc>
                <a:spcBef>
                  <a:spcPts val="0"/>
                </a:spcBef>
                <a:spcAft>
                  <a:spcPts val="0"/>
                </a:spcAft>
                <a:buClrTx/>
                <a:buSzTx/>
                <a:buFontTx/>
                <a:buNone/>
                <a:tabLst/>
                <a:defRPr/>
              </a:pPr>
              <a:r>
                <a:rPr kumimoji="1" lang="ja-JP" altLang="en-US" sz="1400" kern="0" dirty="0">
                  <a:solidFill>
                    <a:srgbClr val="FF0000"/>
                  </a:solidFill>
                  <a:latin typeface="Meiryo UI" panose="020B0604030504040204" pitchFamily="50" charset="-128"/>
                  <a:ea typeface="Meiryo UI" panose="020B0604030504040204" pitchFamily="50" charset="-128"/>
                </a:rPr>
                <a:t>共創パートナー④</a:t>
              </a:r>
              <a:endParaRPr kumimoji="1" lang="en-US" altLang="ja-JP" sz="14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p:txBody>
        </p:sp>
      </p:grpSp>
      <p:cxnSp>
        <p:nvCxnSpPr>
          <p:cNvPr id="64" name="直線矢印コネクタ 63">
            <a:extLst>
              <a:ext uri="{FF2B5EF4-FFF2-40B4-BE49-F238E27FC236}">
                <a16:creationId xmlns:a16="http://schemas.microsoft.com/office/drawing/2014/main" id="{A58F9362-2B25-E017-DE18-2FF728AB79A0}"/>
              </a:ext>
            </a:extLst>
          </p:cNvPr>
          <p:cNvCxnSpPr>
            <a:cxnSpLocks/>
          </p:cNvCxnSpPr>
          <p:nvPr/>
        </p:nvCxnSpPr>
        <p:spPr bwMode="gray">
          <a:xfrm flipH="1" flipV="1">
            <a:off x="6182018" y="2166379"/>
            <a:ext cx="972000" cy="1262621"/>
          </a:xfrm>
          <a:prstGeom prst="straightConnector1">
            <a:avLst/>
          </a:prstGeom>
          <a:ln>
            <a:tailEnd type="triangle" w="lg" len="lg"/>
          </a:ln>
        </p:spPr>
        <p:style>
          <a:lnRef idx="1">
            <a:schemeClr val="dk1"/>
          </a:lnRef>
          <a:fillRef idx="0">
            <a:schemeClr val="dk1"/>
          </a:fillRef>
          <a:effectRef idx="0">
            <a:schemeClr val="dk1"/>
          </a:effectRef>
          <a:fontRef idx="minor">
            <a:schemeClr val="tx1"/>
          </a:fontRef>
        </p:style>
      </p:cxnSp>
      <p:sp>
        <p:nvSpPr>
          <p:cNvPr id="66" name="テキスト ボックス 65">
            <a:extLst>
              <a:ext uri="{FF2B5EF4-FFF2-40B4-BE49-F238E27FC236}">
                <a16:creationId xmlns:a16="http://schemas.microsoft.com/office/drawing/2014/main" id="{1050F452-7DB4-4582-F7A3-1935ABA92528}"/>
              </a:ext>
            </a:extLst>
          </p:cNvPr>
          <p:cNvSpPr txBox="1"/>
          <p:nvPr/>
        </p:nvSpPr>
        <p:spPr bwMode="gray">
          <a:xfrm>
            <a:off x="2561731" y="1584042"/>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67" name="テキスト ボックス 66">
            <a:extLst>
              <a:ext uri="{FF2B5EF4-FFF2-40B4-BE49-F238E27FC236}">
                <a16:creationId xmlns:a16="http://schemas.microsoft.com/office/drawing/2014/main" id="{2375520C-A91C-D1B1-2A8B-69BA4E9BDF3F}"/>
              </a:ext>
            </a:extLst>
          </p:cNvPr>
          <p:cNvSpPr txBox="1"/>
          <p:nvPr/>
        </p:nvSpPr>
        <p:spPr bwMode="gray">
          <a:xfrm>
            <a:off x="2399602" y="2531655"/>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68" name="テキスト ボックス 67">
            <a:extLst>
              <a:ext uri="{FF2B5EF4-FFF2-40B4-BE49-F238E27FC236}">
                <a16:creationId xmlns:a16="http://schemas.microsoft.com/office/drawing/2014/main" id="{921875EF-4685-1BD7-ED71-3CF2125538FA}"/>
              </a:ext>
            </a:extLst>
          </p:cNvPr>
          <p:cNvSpPr txBox="1"/>
          <p:nvPr/>
        </p:nvSpPr>
        <p:spPr bwMode="gray">
          <a:xfrm>
            <a:off x="6142803" y="1581143"/>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sp>
        <p:nvSpPr>
          <p:cNvPr id="69" name="テキスト ボックス 68">
            <a:extLst>
              <a:ext uri="{FF2B5EF4-FFF2-40B4-BE49-F238E27FC236}">
                <a16:creationId xmlns:a16="http://schemas.microsoft.com/office/drawing/2014/main" id="{18C0C11C-1C7E-44A0-1563-2BF7168C304E}"/>
              </a:ext>
            </a:extLst>
          </p:cNvPr>
          <p:cNvSpPr txBox="1"/>
          <p:nvPr/>
        </p:nvSpPr>
        <p:spPr bwMode="gray">
          <a:xfrm>
            <a:off x="6252467" y="2467674"/>
            <a:ext cx="1192571" cy="211190"/>
          </a:xfrm>
          <a:prstGeom prst="rect">
            <a:avLst/>
          </a:prstGeom>
          <a:noFill/>
        </p:spPr>
        <p:txBody>
          <a:bodyPr wrap="square" lIns="0" tIns="0" rIns="0" bIns="0" rtlCol="0" anchor="ctr">
            <a:noAutofit/>
          </a:bodyPr>
          <a:lstStyle/>
          <a:p>
            <a:pPr marL="0" marR="0" lvl="0" indent="0" algn="ctr" defTabSz="976313" eaLnBrk="1" fontAlgn="ctr" latinLnBrk="0" hangingPunct="1">
              <a:lnSpc>
                <a:spcPct val="100000"/>
              </a:lnSpc>
              <a:spcBef>
                <a:spcPts val="0"/>
              </a:spcBef>
              <a:spcAft>
                <a:spcPts val="0"/>
              </a:spcAft>
              <a:buClrTx/>
              <a:buSzTx/>
              <a:buFontTx/>
              <a:buNone/>
              <a:tabLst/>
              <a:defRPr/>
            </a:pPr>
            <a:r>
              <a:rPr kumimoji="0"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rPr>
              <a:t>○○○</a:t>
            </a:r>
            <a:endParaRPr kumimoji="1" lang="ja-JP" altLang="en-US" sz="90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99940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正方形/長方形 4"/>
          <p:cNvSpPr/>
          <p:nvPr/>
        </p:nvSpPr>
        <p:spPr>
          <a:xfrm>
            <a:off x="65843" y="1016186"/>
            <a:ext cx="9760313" cy="5689414"/>
          </a:xfrm>
          <a:prstGeom prst="rect">
            <a:avLst/>
          </a:prstGeom>
          <a:noFill/>
          <a:ln w="19050" cap="flat" cmpd="sng" algn="ctr">
            <a:solidFill>
              <a:schemeClr val="tx1"/>
            </a:solid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black">
                  <a:lumMod val="50000"/>
                  <a:lumOff val="50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（事業実施手順・スケジュール）</a:t>
            </a:r>
            <a:endPar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b="0" i="0" u="none" strike="noStrike" kern="0" cap="none" spc="0" normalizeH="0" baseline="0" noProof="0" dirty="0">
              <a:ln>
                <a:noFill/>
              </a:ln>
              <a:solidFill>
                <a:prstClr val="white">
                  <a:lumMod val="75000"/>
                </a:prstClr>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endParaRPr kumimoji="1" lang="en-US" altLang="ja-JP" sz="1400" kern="0" dirty="0">
              <a:solidFill>
                <a:prstClr val="white">
                  <a:lumMod val="75000"/>
                </a:prstClr>
              </a:solidFill>
              <a:latin typeface="Meiryo UI" panose="020B0604030504040204" pitchFamily="50" charset="-128"/>
              <a:ea typeface="Meiryo UI" panose="020B0604030504040204" pitchFamily="50" charset="-128"/>
              <a:cs typeface="メイリオ" panose="020B0604030504040204" pitchFamily="50" charset="-128"/>
            </a:endParaRPr>
          </a:p>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a:t>
            </a:r>
            <a:r>
              <a:rPr kumimoji="1" lang="ja-JP" altLang="en-US" sz="1400" b="1" kern="0" dirty="0">
                <a:solidFill>
                  <a:srgbClr val="00B050"/>
                </a:solidFill>
                <a:latin typeface="Meiryo UI" panose="020B0604030504040204" pitchFamily="50" charset="-128"/>
                <a:ea typeface="Meiryo UI" panose="020B0604030504040204" pitchFamily="50" charset="-128"/>
                <a:cs typeface="メイリオ" panose="020B0604030504040204" pitchFamily="50" charset="-128"/>
              </a:rPr>
              <a:t>令和</a:t>
            </a:r>
            <a:r>
              <a:rPr kumimoji="1" lang="en-US" altLang="ja-JP"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6</a:t>
            </a:r>
            <a:r>
              <a:rPr kumimoji="1" lang="ja-JP" altLang="en-US" sz="1400" b="1" i="0" u="none" strike="noStrike" kern="0" cap="none" spc="0" normalizeH="0" baseline="0" noProof="0" dirty="0">
                <a:ln>
                  <a:noFill/>
                </a:ln>
                <a:solidFill>
                  <a:srgbClr val="00B050"/>
                </a:solidFill>
                <a:effectLst/>
                <a:uLnTx/>
                <a:uFillTx/>
                <a:latin typeface="Meiryo UI" panose="020B0604030504040204" pitchFamily="50" charset="-128"/>
                <a:ea typeface="Meiryo UI" panose="020B0604030504040204" pitchFamily="50" charset="-128"/>
                <a:cs typeface="メイリオ" panose="020B0604030504040204" pitchFamily="50" charset="-128"/>
              </a:rPr>
              <a:t>年度国庫補助事業実施後の予定）</a:t>
            </a:r>
          </a:p>
        </p:txBody>
      </p:sp>
      <p:sp>
        <p:nvSpPr>
          <p:cNvPr id="40" name="正方形/長方形 39"/>
          <p:cNvSpPr/>
          <p:nvPr/>
        </p:nvSpPr>
        <p:spPr>
          <a:xfrm>
            <a:off x="161019" y="886264"/>
            <a:ext cx="1245750" cy="309491"/>
          </a:xfrm>
          <a:prstGeom prst="rect">
            <a:avLst/>
          </a:prstGeom>
          <a:solidFill>
            <a:srgbClr val="00B050"/>
          </a:solidFill>
          <a:ln w="12700" cap="flat" cmpd="sng" algn="ctr">
            <a:noFill/>
            <a:prstDash val="solid"/>
            <a:miter lim="800000"/>
          </a:ln>
          <a:effectLst/>
        </p:spPr>
        <p:txBody>
          <a:bodyPr rtlCol="0"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600" b="1"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HGMaruGothicMPRO" charset="-128"/>
              </a:rPr>
              <a:t>取組の詳細</a:t>
            </a:r>
          </a:p>
        </p:txBody>
      </p:sp>
      <p:sp>
        <p:nvSpPr>
          <p:cNvPr id="7" name="正方形/長方形 6">
            <a:extLst>
              <a:ext uri="{FF2B5EF4-FFF2-40B4-BE49-F238E27FC236}">
                <a16:creationId xmlns:a16="http://schemas.microsoft.com/office/drawing/2014/main" id="{A3A10FDA-5EB3-D821-A57D-8FC9F690AF44}"/>
              </a:ext>
            </a:extLst>
          </p:cNvPr>
          <p:cNvSpPr/>
          <p:nvPr/>
        </p:nvSpPr>
        <p:spPr>
          <a:xfrm>
            <a:off x="159240" y="1487229"/>
            <a:ext cx="9637420" cy="3112223"/>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応募内容を事業実施期間内に完了できるスケジュールであるか、「どの主体が」「いつ」「何を」行うのかを含め、具体的に記載してください。（適宜、図などを使用して可）</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
        <p:nvSpPr>
          <p:cNvPr id="8" name="正方形/長方形 7">
            <a:extLst>
              <a:ext uri="{FF2B5EF4-FFF2-40B4-BE49-F238E27FC236}">
                <a16:creationId xmlns:a16="http://schemas.microsoft.com/office/drawing/2014/main" id="{7C7D1863-2B57-CB99-FA2A-B7A4D39E9A2E}"/>
              </a:ext>
            </a:extLst>
          </p:cNvPr>
          <p:cNvSpPr/>
          <p:nvPr/>
        </p:nvSpPr>
        <p:spPr>
          <a:xfrm>
            <a:off x="159240" y="4962745"/>
            <a:ext cx="9637420" cy="1629783"/>
          </a:xfrm>
          <a:prstGeom prst="rect">
            <a:avLst/>
          </a:prstGeom>
          <a:noFill/>
          <a:ln w="19050" cap="flat" cmpd="sng" algn="ctr">
            <a:noFill/>
            <a:prstDash val="solid"/>
            <a:miter lim="800000"/>
          </a:ln>
          <a:effectLst/>
        </p:spPr>
        <p:txBody>
          <a:bodyPr rtlCol="0" anchor="t"/>
          <a:lstStyle/>
          <a:p>
            <a:pPr marL="0" marR="0" lvl="0" indent="0" defTabSz="914400" eaLnBrk="1" fontAlgn="base" latinLnBrk="0" hangingPunct="1">
              <a:lnSpc>
                <a:spcPts val="1600"/>
              </a:lnSpc>
              <a:spcBef>
                <a:spcPct val="0"/>
              </a:spcBef>
              <a:spcAft>
                <a:spcPct val="0"/>
              </a:spcAft>
              <a:buClrTx/>
              <a:buSzTx/>
              <a:buFontTx/>
              <a:buNone/>
              <a:tabLst/>
              <a:defRPr/>
            </a:pPr>
            <a:r>
              <a:rPr kumimoji="1" lang="ja-JP" altLang="en-US"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rPr>
              <a:t>補助事業実施後、資金面等の観点から、どのように取組の持続化を図っていくのか中長期的な取組計画を記載してください。</a:t>
            </a:r>
            <a:endParaRPr kumimoji="1" lang="en-US" altLang="ja-JP" sz="14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967311207"/>
      </p:ext>
    </p:extLst>
  </p:cSld>
  <p:clrMapOvr>
    <a:masterClrMapping/>
  </p:clrMapOvr>
</p:sld>
</file>

<file path=ppt/theme/theme1.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B050"/>
        </a:solidFill>
        <a:ln w="12700" cap="flat" cmpd="sng" algn="ctr">
          <a:noFill/>
          <a:prstDash val="solid"/>
          <a:miter lim="800000"/>
        </a:ln>
        <a:effectLst/>
      </a:spPr>
      <a:bodyPr rtlCol="0" anchor="ctr"/>
      <a:lstStyle>
        <a:defPPr marL="0" marR="0" indent="0" algn="ctr" defTabSz="914400" eaLnBrk="0" fontAlgn="auto" latinLnBrk="0" hangingPunct="0">
          <a:lnSpc>
            <a:spcPct val="100000"/>
          </a:lnSpc>
          <a:spcBef>
            <a:spcPts val="0"/>
          </a:spcBef>
          <a:spcAft>
            <a:spcPts val="0"/>
          </a:spcAft>
          <a:buClrTx/>
          <a:buSzTx/>
          <a:buFontTx/>
          <a:buNone/>
          <a:tabLst/>
          <a:defRPr kumimoji="0" sz="1400" b="1" i="0" u="none" strike="noStrike" kern="0" cap="none" spc="0" normalizeH="0" baseline="0" noProof="0" dirty="0" smtClean="0">
            <a:ln>
              <a:noFill/>
            </a:ln>
            <a:solidFill>
              <a:prstClr val="white"/>
            </a:solidFill>
            <a:effectLst/>
            <a:uLnTx/>
            <a:uFillTx/>
            <a:latin typeface="Meiryo UI" panose="020B0604030504040204" pitchFamily="50" charset="-128"/>
            <a:ea typeface="Meiryo UI" panose="020B0604030504040204" pitchFamily="50" charset="-128"/>
            <a:cs typeface="HGMaruGothicMPRO" charset="-128"/>
          </a:defRPr>
        </a:defPPr>
      </a:lstStyle>
    </a:sp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5154908F-1419-4CAC-B4AE-9298353669D5}" vid="{E00009AC-6EF1-4080-B073-2679ADBAC50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837</Words>
  <Application>Microsoft Office PowerPoint</Application>
  <PresentationFormat>A4 210 x 297 mm</PresentationFormat>
  <Paragraphs>97</Paragraphs>
  <Slides>4</Slides>
  <Notes>3</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vt:i4>
      </vt:variant>
    </vt:vector>
  </HeadingPairs>
  <TitlesOfParts>
    <vt:vector size="13" baseType="lpstr">
      <vt:lpstr>HGP創英角ｺﾞｼｯｸUB</vt:lpstr>
      <vt:lpstr>HGMaruGothicMPRO</vt:lpstr>
      <vt:lpstr>Meiryo UI</vt:lpstr>
      <vt:lpstr>ＭＳ Ｐゴシック</vt:lpstr>
      <vt:lpstr>メイリオ</vt:lpstr>
      <vt:lpstr>游ゴシック</vt:lpstr>
      <vt:lpstr>Arial</vt:lpstr>
      <vt:lpstr>Times New Roman</vt:lpstr>
      <vt:lpstr>1_標準デザイン</vt:lpstr>
      <vt:lpstr>企画提案書</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伊藤　充洋</dc:creator>
  <cp:lastModifiedBy>伊藤　充洋</cp:lastModifiedBy>
  <cp:revision>18</cp:revision>
  <cp:lastPrinted>2024-05-01T08:34:01Z</cp:lastPrinted>
  <dcterms:modified xsi:type="dcterms:W3CDTF">2024-05-10T00:56:47Z</dcterms:modified>
</cp:coreProperties>
</file>